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413" r:id="rId3"/>
    <p:sldId id="462" r:id="rId4"/>
    <p:sldId id="482" r:id="rId5"/>
    <p:sldId id="498" r:id="rId6"/>
    <p:sldId id="501" r:id="rId7"/>
    <p:sldId id="495" r:id="rId8"/>
    <p:sldId id="443" r:id="rId9"/>
    <p:sldId id="258" r:id="rId10"/>
    <p:sldId id="444" r:id="rId11"/>
    <p:sldId id="464" r:id="rId12"/>
    <p:sldId id="445" r:id="rId13"/>
    <p:sldId id="465" r:id="rId14"/>
    <p:sldId id="458" r:id="rId15"/>
    <p:sldId id="460" r:id="rId16"/>
    <p:sldId id="448" r:id="rId17"/>
    <p:sldId id="456" r:id="rId18"/>
    <p:sldId id="466" r:id="rId19"/>
    <p:sldId id="467" r:id="rId20"/>
    <p:sldId id="468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13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匡宏宇" userId="6226a253-862e-4062-9583-ca90ef3a886f" providerId="ADAL" clId="{851A7DAE-C844-4136-98CC-BD81AE340431}"/>
    <pc:docChg chg="custSel addSld modSld">
      <pc:chgData name="匡宏宇" userId="6226a253-862e-4062-9583-ca90ef3a886f" providerId="ADAL" clId="{851A7DAE-C844-4136-98CC-BD81AE340431}" dt="2023-03-07T10:05:52.077" v="2614" actId="113"/>
      <pc:docMkLst>
        <pc:docMk/>
      </pc:docMkLst>
      <pc:sldChg chg="modSp mod">
        <pc:chgData name="匡宏宇" userId="6226a253-862e-4062-9583-ca90ef3a886f" providerId="ADAL" clId="{851A7DAE-C844-4136-98CC-BD81AE340431}" dt="2023-03-07T08:39:12.936" v="384" actId="113"/>
        <pc:sldMkLst>
          <pc:docMk/>
          <pc:sldMk cId="594975217" sldId="460"/>
        </pc:sldMkLst>
        <pc:spChg chg="mod">
          <ac:chgData name="匡宏宇" userId="6226a253-862e-4062-9583-ca90ef3a886f" providerId="ADAL" clId="{851A7DAE-C844-4136-98CC-BD81AE340431}" dt="2023-03-07T08:39:12.936" v="384" actId="113"/>
          <ac:spMkLst>
            <pc:docMk/>
            <pc:sldMk cId="594975217" sldId="460"/>
            <ac:spMk id="3" creationId="{C49CC99B-7FF7-44FA-8CF6-15D449D91938}"/>
          </ac:spMkLst>
        </pc:spChg>
      </pc:sldChg>
      <pc:sldChg chg="addSp modSp mod modAnim">
        <pc:chgData name="匡宏宇" userId="6226a253-862e-4062-9583-ca90ef3a886f" providerId="ADAL" clId="{851A7DAE-C844-4136-98CC-BD81AE340431}" dt="2023-03-07T08:57:52.596" v="1466" actId="1076"/>
        <pc:sldMkLst>
          <pc:docMk/>
          <pc:sldMk cId="1065543635" sldId="466"/>
        </pc:sldMkLst>
        <pc:spChg chg="mod">
          <ac:chgData name="匡宏宇" userId="6226a253-862e-4062-9583-ca90ef3a886f" providerId="ADAL" clId="{851A7DAE-C844-4136-98CC-BD81AE340431}" dt="2023-03-07T08:57:21.197" v="1463"/>
          <ac:spMkLst>
            <pc:docMk/>
            <pc:sldMk cId="1065543635" sldId="466"/>
            <ac:spMk id="3" creationId="{00BFDB02-5902-4F66-871E-34E3D143DF33}"/>
          </ac:spMkLst>
        </pc:spChg>
        <pc:picChg chg="add mod">
          <ac:chgData name="匡宏宇" userId="6226a253-862e-4062-9583-ca90ef3a886f" providerId="ADAL" clId="{851A7DAE-C844-4136-98CC-BD81AE340431}" dt="2023-03-07T08:57:52.596" v="1466" actId="1076"/>
          <ac:picMkLst>
            <pc:docMk/>
            <pc:sldMk cId="1065543635" sldId="466"/>
            <ac:picMk id="4" creationId="{CDD90FFB-0B01-6A7F-731C-53A20B431C37}"/>
          </ac:picMkLst>
        </pc:picChg>
        <pc:picChg chg="mod">
          <ac:chgData name="匡宏宇" userId="6226a253-862e-4062-9583-ca90ef3a886f" providerId="ADAL" clId="{851A7DAE-C844-4136-98CC-BD81AE340431}" dt="2023-03-07T08:55:09.098" v="1294" actId="1076"/>
          <ac:picMkLst>
            <pc:docMk/>
            <pc:sldMk cId="1065543635" sldId="466"/>
            <ac:picMk id="5" creationId="{2208150B-7493-8F85-068C-9DF0A76B11AA}"/>
          </ac:picMkLst>
        </pc:picChg>
        <pc:picChg chg="mod">
          <ac:chgData name="匡宏宇" userId="6226a253-862e-4062-9583-ca90ef3a886f" providerId="ADAL" clId="{851A7DAE-C844-4136-98CC-BD81AE340431}" dt="2023-03-07T08:57:25.208" v="1464" actId="1076"/>
          <ac:picMkLst>
            <pc:docMk/>
            <pc:sldMk cId="1065543635" sldId="466"/>
            <ac:picMk id="7" creationId="{31F3B249-D863-9A65-22DA-9A50777C8063}"/>
          </ac:picMkLst>
        </pc:picChg>
      </pc:sldChg>
      <pc:sldChg chg="modSp mod">
        <pc:chgData name="匡宏宇" userId="6226a253-862e-4062-9583-ca90ef3a886f" providerId="ADAL" clId="{851A7DAE-C844-4136-98CC-BD81AE340431}" dt="2023-03-07T09:00:07.347" v="1588" actId="15"/>
        <pc:sldMkLst>
          <pc:docMk/>
          <pc:sldMk cId="1572294011" sldId="467"/>
        </pc:sldMkLst>
        <pc:spChg chg="mod">
          <ac:chgData name="匡宏宇" userId="6226a253-862e-4062-9583-ca90ef3a886f" providerId="ADAL" clId="{851A7DAE-C844-4136-98CC-BD81AE340431}" dt="2023-03-07T08:40:03.358" v="386" actId="1076"/>
          <ac:spMkLst>
            <pc:docMk/>
            <pc:sldMk cId="1572294011" sldId="467"/>
            <ac:spMk id="2" creationId="{2F82A470-4526-4253-AA7E-C6FDEFF1D9C2}"/>
          </ac:spMkLst>
        </pc:spChg>
        <pc:spChg chg="mod">
          <ac:chgData name="匡宏宇" userId="6226a253-862e-4062-9583-ca90ef3a886f" providerId="ADAL" clId="{851A7DAE-C844-4136-98CC-BD81AE340431}" dt="2023-03-07T09:00:07.347" v="1588" actId="15"/>
          <ac:spMkLst>
            <pc:docMk/>
            <pc:sldMk cId="1572294011" sldId="467"/>
            <ac:spMk id="3" creationId="{1A60CDE3-8F72-4CCD-BB41-5788B976D468}"/>
          </ac:spMkLst>
        </pc:spChg>
      </pc:sldChg>
      <pc:sldChg chg="addSp modSp new mod modAnim">
        <pc:chgData name="匡宏宇" userId="6226a253-862e-4062-9583-ca90ef3a886f" providerId="ADAL" clId="{851A7DAE-C844-4136-98CC-BD81AE340431}" dt="2023-03-07T10:05:52.077" v="2614" actId="113"/>
        <pc:sldMkLst>
          <pc:docMk/>
          <pc:sldMk cId="2846622591" sldId="468"/>
        </pc:sldMkLst>
        <pc:spChg chg="mod">
          <ac:chgData name="匡宏宇" userId="6226a253-862e-4062-9583-ca90ef3a886f" providerId="ADAL" clId="{851A7DAE-C844-4136-98CC-BD81AE340431}" dt="2023-03-07T09:52:50.960" v="1987" actId="27636"/>
          <ac:spMkLst>
            <pc:docMk/>
            <pc:sldMk cId="2846622591" sldId="468"/>
            <ac:spMk id="2" creationId="{70EC8CF8-F5C4-004B-EA3E-58FF7F162688}"/>
          </ac:spMkLst>
        </pc:spChg>
        <pc:spChg chg="mod">
          <ac:chgData name="匡宏宇" userId="6226a253-862e-4062-9583-ca90ef3a886f" providerId="ADAL" clId="{851A7DAE-C844-4136-98CC-BD81AE340431}" dt="2023-03-07T10:05:52.077" v="2614" actId="113"/>
          <ac:spMkLst>
            <pc:docMk/>
            <pc:sldMk cId="2846622591" sldId="468"/>
            <ac:spMk id="3" creationId="{78CD2A12-056C-8FAE-E9E2-E49EE146AE2F}"/>
          </ac:spMkLst>
        </pc:spChg>
        <pc:spChg chg="add mod">
          <ac:chgData name="匡宏宇" userId="6226a253-862e-4062-9583-ca90ef3a886f" providerId="ADAL" clId="{851A7DAE-C844-4136-98CC-BD81AE340431}" dt="2023-03-07T09:56:23.011" v="2209" actId="1076"/>
          <ac:spMkLst>
            <pc:docMk/>
            <pc:sldMk cId="2846622591" sldId="468"/>
            <ac:spMk id="5" creationId="{F432A372-96F4-8644-8305-61B86C42E626}"/>
          </ac:spMkLst>
        </pc:spChg>
        <pc:spChg chg="add mod">
          <ac:chgData name="匡宏宇" userId="6226a253-862e-4062-9583-ca90ef3a886f" providerId="ADAL" clId="{851A7DAE-C844-4136-98CC-BD81AE340431}" dt="2023-03-07T09:58:32.947" v="2248" actId="1036"/>
          <ac:spMkLst>
            <pc:docMk/>
            <pc:sldMk cId="2846622591" sldId="468"/>
            <ac:spMk id="7" creationId="{DE1CA1B7-5DC9-E438-DA6E-D751EF04B8A5}"/>
          </ac:spMkLst>
        </pc:spChg>
        <pc:picChg chg="add mod">
          <ac:chgData name="匡宏宇" userId="6226a253-862e-4062-9583-ca90ef3a886f" providerId="ADAL" clId="{851A7DAE-C844-4136-98CC-BD81AE340431}" dt="2023-03-07T10:05:27.779" v="2611" actId="14100"/>
          <ac:picMkLst>
            <pc:docMk/>
            <pc:sldMk cId="2846622591" sldId="468"/>
            <ac:picMk id="9" creationId="{D63C5FB3-C389-9C43-2EE9-82B8A671E4D4}"/>
          </ac:picMkLst>
        </pc:picChg>
        <pc:picChg chg="add mod">
          <ac:chgData name="匡宏宇" userId="6226a253-862e-4062-9583-ca90ef3a886f" providerId="ADAL" clId="{851A7DAE-C844-4136-98CC-BD81AE340431}" dt="2023-03-07T10:04:17.931" v="2486" actId="1036"/>
          <ac:picMkLst>
            <pc:docMk/>
            <pc:sldMk cId="2846622591" sldId="468"/>
            <ac:picMk id="11" creationId="{D0CDD1DE-48F1-7484-8BD7-5A8D07540E76}"/>
          </ac:picMkLst>
        </pc:picChg>
      </pc:sldChg>
    </pc:docChg>
  </pc:docChgLst>
  <pc:docChgLst>
    <pc:chgData name="匡宏宇" userId="6226a253-862e-4062-9583-ca90ef3a886f" providerId="ADAL" clId="{6BE84077-AD11-4E55-BAAA-1F7A5ABE4073}"/>
    <pc:docChg chg="custSel modSld">
      <pc:chgData name="匡宏宇" userId="6226a253-862e-4062-9583-ca90ef3a886f" providerId="ADAL" clId="{6BE84077-AD11-4E55-BAAA-1F7A5ABE4073}" dt="2021-10-25T01:47:40.281" v="60" actId="114"/>
      <pc:docMkLst>
        <pc:docMk/>
      </pc:docMkLst>
      <pc:sldChg chg="modSp mod">
        <pc:chgData name="匡宏宇" userId="6226a253-862e-4062-9583-ca90ef3a886f" providerId="ADAL" clId="{6BE84077-AD11-4E55-BAAA-1F7A5ABE4073}" dt="2021-10-25T01:47:40.281" v="60" actId="114"/>
        <pc:sldMkLst>
          <pc:docMk/>
          <pc:sldMk cId="1739608433" sldId="464"/>
        </pc:sldMkLst>
        <pc:spChg chg="mod">
          <ac:chgData name="匡宏宇" userId="6226a253-862e-4062-9583-ca90ef3a886f" providerId="ADAL" clId="{6BE84077-AD11-4E55-BAAA-1F7A5ABE4073}" dt="2021-10-25T01:47:40.281" v="60" actId="114"/>
          <ac:spMkLst>
            <pc:docMk/>
            <pc:sldMk cId="1739608433" sldId="464"/>
            <ac:spMk id="3" creationId="{18BCD69F-9F2A-4787-BCB1-7551124E3BDF}"/>
          </ac:spMkLst>
        </pc:spChg>
      </pc:sldChg>
    </pc:docChg>
  </pc:docChgLst>
  <pc:docChgLst>
    <pc:chgData name="匡宏宇" userId="6226a253-862e-4062-9583-ca90ef3a886f" providerId="ADAL" clId="{0F2A3E60-9223-4B84-99A1-B584CA0153E8}"/>
    <pc:docChg chg="custSel modSld">
      <pc:chgData name="匡宏宇" userId="6226a253-862e-4062-9583-ca90ef3a886f" providerId="ADAL" clId="{0F2A3E60-9223-4B84-99A1-B584CA0153E8}" dt="2022-10-11T09:28:36.497" v="832" actId="20577"/>
      <pc:docMkLst>
        <pc:docMk/>
      </pc:docMkLst>
      <pc:sldChg chg="modSp mod">
        <pc:chgData name="匡宏宇" userId="6226a253-862e-4062-9583-ca90ef3a886f" providerId="ADAL" clId="{0F2A3E60-9223-4B84-99A1-B584CA0153E8}" dt="2022-10-11T09:20:40.946" v="4" actId="20577"/>
        <pc:sldMkLst>
          <pc:docMk/>
          <pc:sldMk cId="1309895293" sldId="466"/>
        </pc:sldMkLst>
        <pc:spChg chg="mod">
          <ac:chgData name="匡宏宇" userId="6226a253-862e-4062-9583-ca90ef3a886f" providerId="ADAL" clId="{0F2A3E60-9223-4B84-99A1-B584CA0153E8}" dt="2022-10-11T09:20:40.946" v="4" actId="20577"/>
          <ac:spMkLst>
            <pc:docMk/>
            <pc:sldMk cId="1309895293" sldId="466"/>
            <ac:spMk id="3" creationId="{CB13D5B7-8E9C-4C74-88D8-420DD21CCFF1}"/>
          </ac:spMkLst>
        </pc:spChg>
      </pc:sldChg>
      <pc:sldChg chg="modSp mod">
        <pc:chgData name="匡宏宇" userId="6226a253-862e-4062-9583-ca90ef3a886f" providerId="ADAL" clId="{0F2A3E60-9223-4B84-99A1-B584CA0153E8}" dt="2022-10-11T09:22:04.250" v="90" actId="403"/>
        <pc:sldMkLst>
          <pc:docMk/>
          <pc:sldMk cId="1457351911" sldId="467"/>
        </pc:sldMkLst>
        <pc:spChg chg="mod">
          <ac:chgData name="匡宏宇" userId="6226a253-862e-4062-9583-ca90ef3a886f" providerId="ADAL" clId="{0F2A3E60-9223-4B84-99A1-B584CA0153E8}" dt="2022-10-11T09:22:04.250" v="90" actId="403"/>
          <ac:spMkLst>
            <pc:docMk/>
            <pc:sldMk cId="1457351911" sldId="467"/>
            <ac:spMk id="3" creationId="{FF804652-DFB6-4646-90B7-BB0443618A62}"/>
          </ac:spMkLst>
        </pc:spChg>
      </pc:sldChg>
      <pc:sldChg chg="modSp mod modAnim">
        <pc:chgData name="匡宏宇" userId="6226a253-862e-4062-9583-ca90ef3a886f" providerId="ADAL" clId="{0F2A3E60-9223-4B84-99A1-B584CA0153E8}" dt="2022-10-11T09:28:36.497" v="832" actId="20577"/>
        <pc:sldMkLst>
          <pc:docMk/>
          <pc:sldMk cId="1327042465" sldId="468"/>
        </pc:sldMkLst>
        <pc:spChg chg="mod">
          <ac:chgData name="匡宏宇" userId="6226a253-862e-4062-9583-ca90ef3a886f" providerId="ADAL" clId="{0F2A3E60-9223-4B84-99A1-B584CA0153E8}" dt="2022-10-11T09:26:40.420" v="350" actId="27636"/>
          <ac:spMkLst>
            <pc:docMk/>
            <pc:sldMk cId="1327042465" sldId="468"/>
            <ac:spMk id="2" creationId="{83CF0DBC-BD33-4EB7-9BF9-CCA45AC6F77C}"/>
          </ac:spMkLst>
        </pc:spChg>
        <pc:spChg chg="mod">
          <ac:chgData name="匡宏宇" userId="6226a253-862e-4062-9583-ca90ef3a886f" providerId="ADAL" clId="{0F2A3E60-9223-4B84-99A1-B584CA0153E8}" dt="2022-10-11T09:28:36.497" v="832" actId="20577"/>
          <ac:spMkLst>
            <pc:docMk/>
            <pc:sldMk cId="1327042465" sldId="468"/>
            <ac:spMk id="3" creationId="{E2DDF61D-0026-4D4D-A69F-93526778D68F}"/>
          </ac:spMkLst>
        </pc:sp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9E85E7-173B-4844-8676-800327201675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8BADBC-522D-41EA-87AD-7F4C7705FF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599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1C92DE-01A3-4834-87A8-1419118FDCE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623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423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652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0906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8165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729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1280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52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2402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470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161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357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8938-5349-4759-B14B-4D786E4E6CC3}" type="datetimeFigureOut">
              <a:rPr lang="zh-CN" altLang="en-US" smtClean="0"/>
              <a:t>2023/9/28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F8AC4-AFA0-4229-AC3C-659B72B5D0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732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E5171B-3F1A-46B9-A05D-D63AFD0AD6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第二章：商业模式画布 </a:t>
            </a:r>
            <a:r>
              <a:rPr lang="en-US" altLang="zh-CN" dirty="0"/>
              <a:t>– </a:t>
            </a:r>
            <a:r>
              <a:rPr lang="zh-CN" altLang="en-US" dirty="0"/>
              <a:t>感性端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DCBE0EC-4D42-4EC9-AC69-BECE4F77F1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需求与商业模式创新</a:t>
            </a:r>
            <a:endParaRPr lang="en-US" altLang="zh-CN" b="1" dirty="0"/>
          </a:p>
          <a:p>
            <a:r>
              <a:rPr lang="zh-CN" altLang="en-US" dirty="0"/>
              <a:t>南京大学软件学院 </a:t>
            </a:r>
            <a:r>
              <a:rPr lang="en-US" altLang="zh-CN" dirty="0"/>
              <a:t>– </a:t>
            </a:r>
            <a:r>
              <a:rPr lang="zh-CN" altLang="en-US" dirty="0"/>
              <a:t>匡宏宇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5667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C40C61-D576-42ED-8F62-7D969343F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客户细分 </a:t>
            </a:r>
            <a:r>
              <a:rPr lang="en-US" altLang="zh-CN" dirty="0"/>
              <a:t>Customer Segments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3E7589-D8BD-46B7-AC05-66AD92961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CN" altLang="en-US" dirty="0"/>
              <a:t>一家企业想要获得的和期望服务的不同的目标人群和机构</a:t>
            </a:r>
            <a:endParaRPr lang="en-US" altLang="zh-CN" dirty="0"/>
          </a:p>
          <a:p>
            <a:pPr lvl="1"/>
            <a:r>
              <a:rPr lang="zh-CN" altLang="en-US" dirty="0"/>
              <a:t>细分条件：</a:t>
            </a:r>
            <a:r>
              <a:rPr lang="zh-CN" altLang="en-US" b="1" dirty="0">
                <a:solidFill>
                  <a:srgbClr val="FF0000"/>
                </a:solidFill>
              </a:rPr>
              <a:t>需求催生新供给</a:t>
            </a:r>
            <a:r>
              <a:rPr lang="zh-CN" altLang="en-US" b="1" dirty="0"/>
              <a:t>、</a:t>
            </a:r>
            <a:r>
              <a:rPr lang="zh-CN" altLang="en-US" b="1" dirty="0">
                <a:solidFill>
                  <a:srgbClr val="00B050"/>
                </a:solidFill>
              </a:rPr>
              <a:t>需要新分销渠道和客户关系类型</a:t>
            </a:r>
            <a:r>
              <a:rPr lang="zh-CN" altLang="en-US" b="1" dirty="0"/>
              <a:t>、</a:t>
            </a:r>
            <a:r>
              <a:rPr lang="zh-CN" altLang="en-US" b="1" dirty="0">
                <a:solidFill>
                  <a:srgbClr val="00B0F0"/>
                </a:solidFill>
              </a:rPr>
              <a:t>产生的利润率不同</a:t>
            </a:r>
            <a:r>
              <a:rPr lang="zh-CN" altLang="en-US" b="1" dirty="0"/>
              <a:t>、</a:t>
            </a:r>
            <a:r>
              <a:rPr lang="zh-CN" altLang="en-US" b="1" dirty="0">
                <a:solidFill>
                  <a:srgbClr val="7030A0"/>
                </a:solidFill>
              </a:rPr>
              <a:t>愿意为某方面的特殊改进买单</a:t>
            </a:r>
            <a:endParaRPr lang="en-US" altLang="zh-CN" b="1" dirty="0">
              <a:solidFill>
                <a:srgbClr val="7030A0"/>
              </a:solidFill>
            </a:endParaRPr>
          </a:p>
          <a:p>
            <a:pPr lvl="1"/>
            <a:r>
              <a:rPr lang="zh-CN" altLang="en-US" b="1" dirty="0"/>
              <a:t>需要谨慎处理客户的细分与取舍</a:t>
            </a:r>
            <a:endParaRPr lang="en-US" altLang="zh-CN" b="1" dirty="0"/>
          </a:p>
          <a:p>
            <a:endParaRPr lang="en-US" altLang="zh-CN" dirty="0"/>
          </a:p>
          <a:p>
            <a:r>
              <a:rPr lang="zh-CN" altLang="en-US" dirty="0"/>
              <a:t>划分方式举例</a:t>
            </a:r>
            <a:endParaRPr lang="en-US" altLang="zh-CN" dirty="0"/>
          </a:p>
          <a:p>
            <a:pPr lvl="1"/>
            <a:r>
              <a:rPr lang="zh-CN" altLang="en-US" dirty="0"/>
              <a:t>大众市场（</a:t>
            </a:r>
            <a:r>
              <a:rPr lang="en-US" altLang="zh-CN" dirty="0"/>
              <a:t>mass market</a:t>
            </a:r>
            <a:r>
              <a:rPr lang="zh-CN" altLang="en-US" dirty="0"/>
              <a:t>）：消费电子、大型零售商</a:t>
            </a:r>
            <a:endParaRPr lang="en-US" altLang="zh-CN" dirty="0"/>
          </a:p>
          <a:p>
            <a:pPr lvl="1"/>
            <a:r>
              <a:rPr lang="zh-CN" altLang="en-US" dirty="0"/>
              <a:t>小众市场（</a:t>
            </a:r>
            <a:r>
              <a:rPr lang="en-US" altLang="zh-CN" dirty="0"/>
              <a:t>niche market</a:t>
            </a:r>
            <a:r>
              <a:rPr lang="zh-CN" altLang="en-US" dirty="0"/>
              <a:t>）：产业链上的供应商</a:t>
            </a:r>
            <a:r>
              <a:rPr lang="en-US" altLang="zh-CN" dirty="0"/>
              <a:t>-</a:t>
            </a:r>
            <a:r>
              <a:rPr lang="zh-CN" altLang="en-US" dirty="0"/>
              <a:t>采购商</a:t>
            </a:r>
            <a:endParaRPr lang="en-US" altLang="zh-CN" dirty="0"/>
          </a:p>
          <a:p>
            <a:pPr lvl="1"/>
            <a:r>
              <a:rPr lang="zh-CN" altLang="en-US" dirty="0"/>
              <a:t>求同存异的客户群体（</a:t>
            </a:r>
            <a:r>
              <a:rPr lang="en-US" altLang="zh-CN" dirty="0"/>
              <a:t>segmented</a:t>
            </a:r>
            <a:r>
              <a:rPr lang="zh-CN" altLang="en-US" dirty="0"/>
              <a:t>）：各类产品线、诺基亚</a:t>
            </a:r>
            <a:endParaRPr lang="en-US" altLang="zh-CN" dirty="0"/>
          </a:p>
          <a:p>
            <a:pPr lvl="1"/>
            <a:r>
              <a:rPr lang="zh-CN" altLang="en-US" dirty="0"/>
              <a:t>多元化客户群体（</a:t>
            </a:r>
            <a:r>
              <a:rPr lang="en-US" altLang="zh-CN" dirty="0"/>
              <a:t>diversified</a:t>
            </a:r>
            <a:r>
              <a:rPr lang="zh-CN" altLang="en-US" dirty="0"/>
              <a:t>）：</a:t>
            </a:r>
            <a:r>
              <a:rPr lang="en-US" altLang="zh-CN" dirty="0"/>
              <a:t>3M</a:t>
            </a:r>
            <a:r>
              <a:rPr lang="zh-CN" altLang="en-US" dirty="0"/>
              <a:t>、</a:t>
            </a:r>
            <a:r>
              <a:rPr lang="en-US" altLang="zh-CN" dirty="0"/>
              <a:t>YAMAHA</a:t>
            </a:r>
            <a:r>
              <a:rPr lang="zh-CN" altLang="en-US" dirty="0"/>
              <a:t>、</a:t>
            </a:r>
            <a:r>
              <a:rPr lang="en-US" altLang="zh-CN" dirty="0"/>
              <a:t>AMAZON/</a:t>
            </a:r>
            <a:r>
              <a:rPr lang="zh-CN" altLang="en-US" dirty="0"/>
              <a:t>阿里、</a:t>
            </a:r>
            <a:r>
              <a:rPr lang="en-US" altLang="zh-CN" dirty="0"/>
              <a:t>SAMSUNG</a:t>
            </a:r>
            <a:r>
              <a:rPr lang="zh-CN" altLang="en-US" dirty="0"/>
              <a:t>、华为</a:t>
            </a:r>
            <a:endParaRPr lang="en-US" altLang="zh-CN" dirty="0"/>
          </a:p>
          <a:p>
            <a:pPr lvl="1"/>
            <a:r>
              <a:rPr lang="zh-CN" altLang="en-US" dirty="0"/>
              <a:t>多边平台</a:t>
            </a:r>
            <a:r>
              <a:rPr lang="en-US" altLang="zh-CN" dirty="0"/>
              <a:t>/</a:t>
            </a:r>
            <a:r>
              <a:rPr lang="zh-CN" altLang="en-US" dirty="0"/>
              <a:t>市场（</a:t>
            </a:r>
            <a:r>
              <a:rPr lang="en-US" altLang="zh-CN" dirty="0"/>
              <a:t>multi-sided platforms/markets</a:t>
            </a:r>
            <a:r>
              <a:rPr lang="zh-CN" altLang="en-US" dirty="0"/>
              <a:t>）：大型互联网平台，例如</a:t>
            </a:r>
            <a:r>
              <a:rPr lang="en-US" altLang="zh-CN" dirty="0"/>
              <a:t>B</a:t>
            </a:r>
            <a:r>
              <a:rPr lang="zh-CN" altLang="en-US" dirty="0"/>
              <a:t>站</a:t>
            </a:r>
          </a:p>
        </p:txBody>
      </p:sp>
    </p:spTree>
    <p:extLst>
      <p:ext uri="{BB962C8B-B14F-4D97-AF65-F5344CB8AC3E}">
        <p14:creationId xmlns:p14="http://schemas.microsoft.com/office/powerpoint/2010/main" val="528621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840C7-7D5E-45C2-B403-76990573E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81354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CS</a:t>
            </a:r>
            <a:r>
              <a:rPr lang="zh-CN" altLang="en-US" sz="3200" dirty="0"/>
              <a:t>的进一步讨论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BCD69F-9F2A-4787-BCB1-7551124E3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07" y="1220223"/>
            <a:ext cx="8976049" cy="555378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互联网</a:t>
            </a:r>
            <a:r>
              <a:rPr lang="en-US" altLang="zh-CN" sz="2400" dirty="0"/>
              <a:t>+</a:t>
            </a:r>
            <a:r>
              <a:rPr lang="zh-CN" altLang="en-US" sz="2400" dirty="0"/>
              <a:t>软件属于大众还是小众？</a:t>
            </a:r>
            <a:endParaRPr lang="en-US" altLang="zh-CN" sz="2400" dirty="0"/>
          </a:p>
          <a:p>
            <a:pPr lvl="1"/>
            <a:r>
              <a:rPr lang="zh-CN" altLang="en-US" sz="2000" dirty="0"/>
              <a:t>与用户规模、热门冷门无关</a:t>
            </a:r>
            <a:endParaRPr lang="en-US" altLang="zh-CN" sz="2000" dirty="0"/>
          </a:p>
          <a:p>
            <a:pPr lvl="1"/>
            <a:r>
              <a:rPr lang="zh-CN" altLang="en-US" sz="2000" dirty="0"/>
              <a:t>与面向普遍个体还是明确业务（产业链）相关</a:t>
            </a:r>
            <a:endParaRPr lang="en-US" altLang="zh-CN" sz="2000" dirty="0"/>
          </a:p>
          <a:p>
            <a:pPr lvl="1"/>
            <a:r>
              <a:rPr lang="zh-CN" altLang="en-US" sz="2000" dirty="0"/>
              <a:t>设计思路明确不同：普遍链接（共情） </a:t>
            </a:r>
            <a:r>
              <a:rPr lang="en-US" altLang="zh-CN" sz="2000" dirty="0" err="1"/>
              <a:t>v.s</a:t>
            </a:r>
            <a:r>
              <a:rPr lang="en-US" altLang="zh-CN" sz="2000" dirty="0"/>
              <a:t>. </a:t>
            </a:r>
            <a:r>
              <a:rPr lang="zh-CN" altLang="en-US" sz="2000" dirty="0"/>
              <a:t>业务专精（钻研）</a:t>
            </a:r>
            <a:endParaRPr lang="en-US" altLang="zh-CN" sz="2000" dirty="0"/>
          </a:p>
          <a:p>
            <a:r>
              <a:rPr lang="zh-CN" altLang="en-US" sz="2400" dirty="0"/>
              <a:t>什么在支撑瓦罗兰大陆（英雄联盟 </a:t>
            </a:r>
            <a:r>
              <a:rPr lang="en-US" altLang="zh-CN" sz="1600" b="1" dirty="0">
                <a:solidFill>
                  <a:srgbClr val="0070C0"/>
                </a:solidFill>
              </a:rPr>
              <a:t>– </a:t>
            </a:r>
            <a:r>
              <a:rPr lang="zh-CN" altLang="en-US" sz="1600" b="1" dirty="0">
                <a:solidFill>
                  <a:srgbClr val="0070C0"/>
                </a:solidFill>
              </a:rPr>
              <a:t>品牌价值</a:t>
            </a:r>
            <a:r>
              <a:rPr lang="en-US" altLang="zh-CN" sz="1600" b="1" dirty="0">
                <a:solidFill>
                  <a:srgbClr val="0070C0"/>
                </a:solidFill>
              </a:rPr>
              <a:t>500</a:t>
            </a:r>
            <a:r>
              <a:rPr lang="zh-CN" altLang="en-US" sz="1600" b="1" dirty="0">
                <a:solidFill>
                  <a:srgbClr val="0070C0"/>
                </a:solidFill>
              </a:rPr>
              <a:t>亿</a:t>
            </a:r>
            <a:r>
              <a:rPr lang="zh-CN" altLang="en-US" sz="2400" dirty="0"/>
              <a:t>）？</a:t>
            </a:r>
            <a:endParaRPr lang="en-US" altLang="zh-CN" sz="2400" dirty="0"/>
          </a:p>
          <a:p>
            <a:pPr lvl="1"/>
            <a:r>
              <a:rPr lang="zh-CN" altLang="en-US" sz="2000" i="1" dirty="0"/>
              <a:t>王者荣耀难当</a:t>
            </a:r>
            <a:r>
              <a:rPr lang="zh-CN" altLang="en-US" sz="2000" b="1" i="1" dirty="0"/>
              <a:t>出海</a:t>
            </a:r>
            <a:r>
              <a:rPr lang="zh-CN" altLang="en-US" sz="2000" i="1" dirty="0"/>
              <a:t>大任（无尽对决、原神等）</a:t>
            </a:r>
            <a:endParaRPr lang="en-US" altLang="zh-CN" sz="2000" i="1" dirty="0"/>
          </a:p>
          <a:p>
            <a:pPr lvl="1"/>
            <a:r>
              <a:rPr lang="zh-CN" altLang="en-US" sz="2000" dirty="0"/>
              <a:t>重度玩家（需要）：天梯排位、无限火力、大乱斗</a:t>
            </a:r>
            <a:endParaRPr lang="en-US" altLang="zh-CN" sz="2000" dirty="0"/>
          </a:p>
          <a:p>
            <a:pPr lvl="1"/>
            <a:r>
              <a:rPr lang="zh-CN" altLang="en-US" sz="2000" dirty="0"/>
              <a:t>轻度玩家（需要）：云顶之弈、</a:t>
            </a:r>
            <a:r>
              <a:rPr lang="zh-CN" altLang="en-US" sz="2000" b="1" dirty="0"/>
              <a:t>手游</a:t>
            </a:r>
            <a:r>
              <a:rPr lang="zh-CN" altLang="en-US" sz="2000" dirty="0"/>
              <a:t>、直播</a:t>
            </a:r>
            <a:r>
              <a:rPr lang="en-US" altLang="zh-CN" sz="2000" dirty="0"/>
              <a:t>/</a:t>
            </a:r>
            <a:r>
              <a:rPr lang="zh-CN" altLang="en-US" sz="2000" dirty="0"/>
              <a:t>视频、社区</a:t>
            </a:r>
            <a:endParaRPr lang="en-US" altLang="zh-CN" sz="2000" dirty="0"/>
          </a:p>
          <a:p>
            <a:pPr lvl="1"/>
            <a:r>
              <a:rPr lang="zh-CN" altLang="en-US" sz="2000" dirty="0"/>
              <a:t>玩家群（需要）连接：英雄联盟赛事 </a:t>
            </a:r>
            <a:r>
              <a:rPr lang="en-US" altLang="zh-CN" sz="2000" dirty="0"/>
              <a:t>-&gt; </a:t>
            </a:r>
            <a:r>
              <a:rPr lang="zh-CN" altLang="en-US" sz="2000" dirty="0"/>
              <a:t>英雄联盟电竞经理</a:t>
            </a:r>
            <a:endParaRPr lang="en-US" altLang="zh-CN" sz="2000" dirty="0"/>
          </a:p>
          <a:p>
            <a:pPr lvl="2"/>
            <a:r>
              <a:rPr lang="zh-CN" altLang="en-US" sz="1800" dirty="0"/>
              <a:t>用手游连接不成功，电竞经理接盘，核心：造星</a:t>
            </a:r>
            <a:r>
              <a:rPr lang="en-US" altLang="zh-CN" sz="1800" dirty="0"/>
              <a:t>+</a:t>
            </a:r>
            <a:r>
              <a:rPr lang="zh-CN" altLang="en-US" sz="1800" dirty="0"/>
              <a:t>八卦</a:t>
            </a:r>
            <a:r>
              <a:rPr lang="en-US" altLang="zh-CN" sz="1800" dirty="0"/>
              <a:t>+</a:t>
            </a:r>
            <a:r>
              <a:rPr lang="zh-CN" altLang="en-US" sz="1800" dirty="0"/>
              <a:t>粉圈</a:t>
            </a:r>
            <a:endParaRPr lang="en-US" altLang="zh-CN" sz="1800" dirty="0"/>
          </a:p>
          <a:p>
            <a:pPr lvl="2"/>
            <a:r>
              <a:rPr lang="zh-CN" altLang="en-US" sz="1800" b="1" dirty="0"/>
              <a:t>造星（人）是体育的秘诀</a:t>
            </a:r>
            <a:r>
              <a:rPr lang="zh-CN" altLang="en-US" sz="1800" dirty="0"/>
              <a:t>：世界杯、</a:t>
            </a:r>
            <a:r>
              <a:rPr lang="en-US" altLang="zh-CN" sz="1800" dirty="0"/>
              <a:t>NBA</a:t>
            </a:r>
            <a:r>
              <a:rPr lang="zh-CN" altLang="en-US" sz="1800" dirty="0"/>
              <a:t>、星际</a:t>
            </a:r>
            <a:r>
              <a:rPr lang="en-US" altLang="zh-CN" sz="1800" dirty="0"/>
              <a:t>2</a:t>
            </a:r>
            <a:r>
              <a:rPr lang="zh-CN" altLang="en-US" sz="1800" dirty="0"/>
              <a:t>、弹珠联赛（？）</a:t>
            </a:r>
            <a:endParaRPr lang="en-US" altLang="zh-CN" sz="1800" dirty="0"/>
          </a:p>
          <a:p>
            <a:pPr lvl="1"/>
            <a:r>
              <a:rPr lang="zh-CN" altLang="en-US" sz="2000" dirty="0"/>
              <a:t>进一步计划：利用游戏世界观对内容进行融合（</a:t>
            </a:r>
            <a:r>
              <a:rPr lang="en-US" altLang="zh-CN" sz="2000" dirty="0" err="1"/>
              <a:t>Valorant</a:t>
            </a:r>
            <a:r>
              <a:rPr lang="zh-CN" altLang="en-US" sz="2000" dirty="0"/>
              <a:t>、“</a:t>
            </a:r>
            <a:r>
              <a:rPr lang="en-US" altLang="zh-CN" sz="2000" dirty="0"/>
              <a:t>lol</a:t>
            </a:r>
            <a:r>
              <a:rPr lang="zh-CN" altLang="en-US" sz="2000" dirty="0"/>
              <a:t>世界”），向传统体育、文化社区转向</a:t>
            </a:r>
            <a:r>
              <a:rPr lang="zh-CN" altLang="en-US" sz="1600" b="1" i="1" dirty="0">
                <a:solidFill>
                  <a:srgbClr val="0070C0"/>
                </a:solidFill>
              </a:rPr>
              <a:t>（新游也在办比赛）</a:t>
            </a:r>
            <a:endParaRPr lang="en-US" altLang="zh-CN" sz="1600" b="1" i="1" dirty="0">
              <a:solidFill>
                <a:srgbClr val="0070C0"/>
              </a:solidFill>
            </a:endParaRPr>
          </a:p>
          <a:p>
            <a:pPr lvl="2"/>
            <a:r>
              <a:rPr lang="zh-CN" altLang="en-US" sz="1800" dirty="0"/>
              <a:t>构建网络状的价值主张以尽可能</a:t>
            </a:r>
            <a:r>
              <a:rPr lang="zh-CN" altLang="en-US" sz="1800" b="1" dirty="0"/>
              <a:t>笼络多种类型用户并促进互动</a:t>
            </a:r>
            <a:endParaRPr lang="en-US" altLang="zh-CN" sz="1800" b="1" dirty="0"/>
          </a:p>
          <a:p>
            <a:pPr lvl="2"/>
            <a:r>
              <a:rPr lang="en-US" altLang="zh-CN" sz="1800" dirty="0"/>
              <a:t>2022.6.7 - </a:t>
            </a:r>
            <a:r>
              <a:rPr lang="zh-CN" altLang="en-US" sz="1800" dirty="0"/>
              <a:t>腾讯公司高级副总裁马晓轶：游戏正成为一个“超级数字场景”</a:t>
            </a:r>
            <a:endParaRPr lang="en-US" altLang="zh-CN" sz="1800" dirty="0"/>
          </a:p>
          <a:p>
            <a:r>
              <a:rPr lang="zh-CN" altLang="en-US" sz="2000" dirty="0"/>
              <a:t>请</a:t>
            </a:r>
            <a:r>
              <a:rPr lang="zh-CN" altLang="en-US" sz="2000" dirty="0">
                <a:solidFill>
                  <a:srgbClr val="FF0000"/>
                </a:solidFill>
              </a:rPr>
              <a:t>关注问题域，以满足</a:t>
            </a:r>
            <a:r>
              <a:rPr lang="zh-CN" altLang="en-US" sz="2000" b="1" dirty="0">
                <a:solidFill>
                  <a:srgbClr val="FF0000"/>
                </a:solidFill>
              </a:rPr>
              <a:t>人的需要</a:t>
            </a:r>
            <a:r>
              <a:rPr lang="zh-CN" altLang="en-US" sz="2000" dirty="0">
                <a:solidFill>
                  <a:srgbClr val="FF0000"/>
                </a:solidFill>
              </a:rPr>
              <a:t>、源自</a:t>
            </a:r>
            <a:r>
              <a:rPr lang="zh-CN" altLang="en-US" sz="2000" b="1" dirty="0">
                <a:solidFill>
                  <a:srgbClr val="FF0000"/>
                </a:solidFill>
              </a:rPr>
              <a:t>人的体验</a:t>
            </a:r>
            <a:r>
              <a:rPr lang="zh-CN" altLang="en-US" sz="2000" dirty="0">
                <a:solidFill>
                  <a:srgbClr val="FF0000"/>
                </a:solidFill>
              </a:rPr>
              <a:t>为核心！</a:t>
            </a:r>
            <a:endParaRPr lang="en-US" altLang="zh-CN" sz="2400" dirty="0">
              <a:solidFill>
                <a:srgbClr val="FF0000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E9D9FD-E563-FDAE-82A3-69A0169D84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0668" y="-161492"/>
            <a:ext cx="1174555" cy="2089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《英雄联盟电竞经理》2020年上线，LPL联赛将成为首发内容 - bigfun">
            <a:extLst>
              <a:ext uri="{FF2B5EF4-FFF2-40B4-BE49-F238E27FC236}">
                <a16:creationId xmlns:a16="http://schemas.microsoft.com/office/drawing/2014/main" id="{7EF77973-9B84-8689-AB42-3BCD070C8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708" y="538869"/>
            <a:ext cx="2475949" cy="1389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箭头: 右 3">
            <a:extLst>
              <a:ext uri="{FF2B5EF4-FFF2-40B4-BE49-F238E27FC236}">
                <a16:creationId xmlns:a16="http://schemas.microsoft.com/office/drawing/2014/main" id="{A591F3AE-C4F9-77E7-D856-ED28FF3202DF}"/>
              </a:ext>
            </a:extLst>
          </p:cNvPr>
          <p:cNvSpPr/>
          <p:nvPr/>
        </p:nvSpPr>
        <p:spPr>
          <a:xfrm>
            <a:off x="6525223" y="958456"/>
            <a:ext cx="196910" cy="1617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60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1717E8-E1E8-4CD6-A592-7E2048E28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688" y="179011"/>
            <a:ext cx="7886700" cy="476927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价值主张 </a:t>
            </a:r>
            <a:r>
              <a:rPr lang="en-US" altLang="zh-CN" dirty="0"/>
              <a:t>Value Proposition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82BEC0-E296-404C-92F1-76C276057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965" y="745434"/>
            <a:ext cx="8893755" cy="6112565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sz="3400" dirty="0"/>
              <a:t>为某一客户群体提供能为其创造价值的产品和服务</a:t>
            </a:r>
            <a:endParaRPr lang="en-US" altLang="zh-CN" sz="3400" dirty="0"/>
          </a:p>
          <a:p>
            <a:pPr lvl="1"/>
            <a:r>
              <a:rPr lang="zh-CN" altLang="en-US" sz="2600" b="1" dirty="0"/>
              <a:t>一家公司为特定客户群体提供的利益集合或组合</a:t>
            </a:r>
            <a:endParaRPr lang="en-US" altLang="zh-CN" sz="2600" b="1" dirty="0"/>
          </a:p>
          <a:p>
            <a:pPr lvl="1"/>
            <a:r>
              <a:rPr lang="zh-CN" altLang="en-US" sz="2600" b="1" dirty="0">
                <a:solidFill>
                  <a:srgbClr val="00B0F0"/>
                </a:solidFill>
              </a:rPr>
              <a:t>解决客户的问题或满足其需求，</a:t>
            </a:r>
            <a:r>
              <a:rPr lang="zh-CN" altLang="en-US" sz="2600" b="1" dirty="0">
                <a:solidFill>
                  <a:srgbClr val="FF0000"/>
                </a:solidFill>
              </a:rPr>
              <a:t>使其选择一家而放弃另一家</a:t>
            </a:r>
            <a:endParaRPr lang="en-US" altLang="zh-CN" sz="2600" b="1" dirty="0">
              <a:solidFill>
                <a:srgbClr val="FF0000"/>
              </a:solidFill>
            </a:endParaRPr>
          </a:p>
          <a:p>
            <a:pPr lvl="2"/>
            <a:r>
              <a:rPr lang="zh-CN" altLang="en-US" sz="2200" dirty="0"/>
              <a:t>创新性的、革命性的产品或服务 </a:t>
            </a:r>
            <a:r>
              <a:rPr lang="en-US" altLang="zh-CN" sz="2200" dirty="0"/>
              <a:t>VS </a:t>
            </a:r>
            <a:r>
              <a:rPr lang="zh-CN" altLang="en-US" sz="2200" dirty="0"/>
              <a:t>既有产品或服务</a:t>
            </a:r>
            <a:r>
              <a:rPr lang="en-US" altLang="zh-CN" sz="2200" dirty="0"/>
              <a:t>+</a:t>
            </a:r>
            <a:r>
              <a:rPr lang="zh-CN" altLang="en-US" sz="2200" dirty="0"/>
              <a:t>新特点或属性</a:t>
            </a:r>
            <a:endParaRPr lang="en-US" altLang="zh-CN" sz="2200" dirty="0"/>
          </a:p>
          <a:p>
            <a:endParaRPr lang="en-US" altLang="zh-CN" sz="300" dirty="0"/>
          </a:p>
          <a:p>
            <a:r>
              <a:rPr lang="zh-CN" altLang="en-US" sz="3400" dirty="0"/>
              <a:t>有益于价值创造的因素罗列（部分）</a:t>
            </a:r>
            <a:endParaRPr lang="en-US" altLang="zh-CN" sz="3400" dirty="0"/>
          </a:p>
          <a:p>
            <a:pPr lvl="1"/>
            <a:r>
              <a:rPr lang="zh-CN" altLang="en-US" sz="2600" b="1" dirty="0">
                <a:solidFill>
                  <a:srgbClr val="00B0F0"/>
                </a:solidFill>
              </a:rPr>
              <a:t>创新 </a:t>
            </a:r>
            <a:r>
              <a:rPr lang="en-US" altLang="zh-CN" sz="2600" b="1" dirty="0">
                <a:solidFill>
                  <a:srgbClr val="00B0F0"/>
                </a:solidFill>
              </a:rPr>
              <a:t>newness</a:t>
            </a:r>
            <a:r>
              <a:rPr lang="zh-CN" altLang="en-US" sz="2600" b="1" dirty="0">
                <a:solidFill>
                  <a:srgbClr val="00B0F0"/>
                </a:solidFill>
              </a:rPr>
              <a:t>：</a:t>
            </a:r>
            <a:r>
              <a:rPr lang="zh-CN" altLang="en-US" sz="2600" dirty="0"/>
              <a:t>满足</a:t>
            </a:r>
            <a:r>
              <a:rPr lang="zh-CN" altLang="en-US" sz="2600" b="1" dirty="0">
                <a:solidFill>
                  <a:srgbClr val="FF0000"/>
                </a:solidFill>
              </a:rPr>
              <a:t>客户未曾察觉全新需求（没有类似产品的）</a:t>
            </a:r>
            <a:r>
              <a:rPr lang="zh-CN" altLang="en-US" sz="2600" dirty="0"/>
              <a:t>，可以是非技术创新的 </a:t>
            </a:r>
            <a:r>
              <a:rPr lang="en-US" altLang="zh-CN" sz="2600" dirty="0"/>
              <a:t>– </a:t>
            </a:r>
            <a:r>
              <a:rPr lang="en-US" altLang="zh-CN" sz="2600" dirty="0" err="1"/>
              <a:t>chatGPT</a:t>
            </a:r>
            <a:r>
              <a:rPr lang="en-US" altLang="zh-CN" sz="2600" dirty="0"/>
              <a:t> </a:t>
            </a:r>
            <a:r>
              <a:rPr lang="en-US" altLang="zh-CN" sz="2600" dirty="0" err="1"/>
              <a:t>v.s</a:t>
            </a:r>
            <a:r>
              <a:rPr lang="en-US" altLang="zh-CN" sz="2600" dirty="0"/>
              <a:t>. </a:t>
            </a:r>
            <a:r>
              <a:rPr lang="zh-CN" altLang="en-US" sz="2600" dirty="0"/>
              <a:t>社区团购</a:t>
            </a:r>
            <a:endParaRPr lang="en-US" altLang="zh-CN" sz="2600" dirty="0"/>
          </a:p>
          <a:p>
            <a:pPr lvl="1"/>
            <a:r>
              <a:rPr lang="zh-CN" altLang="en-US" sz="2600" dirty="0"/>
              <a:t>性能 </a:t>
            </a:r>
            <a:r>
              <a:rPr lang="en-US" altLang="zh-CN" sz="2600" dirty="0"/>
              <a:t>performance</a:t>
            </a:r>
            <a:r>
              <a:rPr lang="zh-CN" altLang="en-US" sz="2600" dirty="0"/>
              <a:t>：</a:t>
            </a:r>
            <a:r>
              <a:rPr lang="en-US" altLang="zh-CN" sz="2600" dirty="0"/>
              <a:t>PC</a:t>
            </a:r>
            <a:r>
              <a:rPr lang="zh-CN" altLang="en-US" sz="2600" dirty="0"/>
              <a:t>机与显卡（摩尔定律，</a:t>
            </a:r>
            <a:r>
              <a:rPr lang="en-US" altLang="zh-CN" sz="2600" dirty="0" err="1"/>
              <a:t>xp</a:t>
            </a:r>
            <a:r>
              <a:rPr lang="zh-CN" altLang="en-US" sz="2600" dirty="0"/>
              <a:t>与</a:t>
            </a:r>
            <a:r>
              <a:rPr lang="en-US" altLang="zh-CN" sz="2600" dirty="0"/>
              <a:t>vista</a:t>
            </a:r>
            <a:r>
              <a:rPr lang="zh-CN" altLang="en-US" sz="2600" dirty="0"/>
              <a:t>，</a:t>
            </a:r>
            <a:r>
              <a:rPr lang="en-US" altLang="zh-CN" sz="2600" dirty="0"/>
              <a:t>win7</a:t>
            </a:r>
            <a:r>
              <a:rPr lang="zh-CN" altLang="en-US" sz="2600" dirty="0"/>
              <a:t>与</a:t>
            </a:r>
            <a:r>
              <a:rPr lang="en-US" altLang="zh-CN" sz="2600" dirty="0"/>
              <a:t>win8</a:t>
            </a:r>
            <a:r>
              <a:rPr lang="zh-CN" altLang="en-US" sz="2600" dirty="0"/>
              <a:t>），智能手机</a:t>
            </a:r>
            <a:endParaRPr lang="en-US" altLang="zh-CN" sz="2600" dirty="0"/>
          </a:p>
          <a:p>
            <a:pPr lvl="1"/>
            <a:r>
              <a:rPr lang="zh-CN" altLang="en-US" sz="2600" dirty="0"/>
              <a:t>定制 </a:t>
            </a:r>
            <a:r>
              <a:rPr lang="en-US" altLang="zh-CN" sz="2600" dirty="0"/>
              <a:t>customization</a:t>
            </a:r>
            <a:r>
              <a:rPr lang="zh-CN" altLang="en-US" sz="2600" dirty="0"/>
              <a:t>：大规模定制（众筹，联名款）与客户参与创造（</a:t>
            </a:r>
            <a:r>
              <a:rPr lang="en-US" altLang="zh-CN" sz="2600" dirty="0"/>
              <a:t>MIUI</a:t>
            </a:r>
            <a:r>
              <a:rPr lang="zh-CN" altLang="en-US" sz="2600" dirty="0"/>
              <a:t>，</a:t>
            </a:r>
            <a:r>
              <a:rPr lang="en-US" altLang="zh-CN" sz="2600" dirty="0"/>
              <a:t>UGC</a:t>
            </a:r>
            <a:r>
              <a:rPr lang="zh-CN" altLang="en-US" sz="2600" dirty="0"/>
              <a:t>，用户社区）</a:t>
            </a:r>
            <a:endParaRPr lang="en-US" altLang="zh-CN" sz="2600" dirty="0"/>
          </a:p>
          <a:p>
            <a:pPr lvl="1"/>
            <a:r>
              <a:rPr lang="zh-CN" altLang="en-US" sz="2600" dirty="0"/>
              <a:t>保姆式</a:t>
            </a:r>
            <a:r>
              <a:rPr lang="en-US" altLang="zh-CN" sz="2600" dirty="0"/>
              <a:t>/</a:t>
            </a:r>
            <a:r>
              <a:rPr lang="zh-CN" altLang="en-US" sz="2600" dirty="0"/>
              <a:t>一站式服务</a:t>
            </a:r>
            <a:r>
              <a:rPr lang="en-US" altLang="zh-CN" sz="2600" dirty="0"/>
              <a:t> getting the job done</a:t>
            </a:r>
            <a:r>
              <a:rPr lang="zh-CN" altLang="en-US" sz="2600" dirty="0"/>
              <a:t>：飞机引擎维护、咨询公司、</a:t>
            </a:r>
            <a:r>
              <a:rPr lang="en-US" altLang="zh-CN" sz="2600" dirty="0"/>
              <a:t>BOT</a:t>
            </a:r>
            <a:r>
              <a:rPr lang="zh-CN" altLang="en-US" sz="2600" dirty="0"/>
              <a:t>工程（总包</a:t>
            </a:r>
            <a:r>
              <a:rPr lang="en-US" altLang="zh-CN" sz="2600" dirty="0"/>
              <a:t>-</a:t>
            </a:r>
            <a:r>
              <a:rPr lang="zh-CN" altLang="en-US" sz="2600" dirty="0"/>
              <a:t>交钥匙）</a:t>
            </a:r>
            <a:endParaRPr lang="en-US" altLang="zh-CN" sz="2600" dirty="0"/>
          </a:p>
          <a:p>
            <a:pPr lvl="1"/>
            <a:r>
              <a:rPr lang="zh-CN" altLang="en-US" sz="2600" dirty="0"/>
              <a:t>设计 </a:t>
            </a:r>
            <a:r>
              <a:rPr lang="en-US" altLang="zh-CN" sz="2600" dirty="0"/>
              <a:t>design</a:t>
            </a:r>
            <a:r>
              <a:rPr lang="zh-CN" altLang="en-US" sz="2600" dirty="0"/>
              <a:t>：时尚（施华洛世奇）、消费电子产品（苹果、索尼大法、锤子手机）</a:t>
            </a:r>
            <a:endParaRPr lang="en-US" altLang="zh-CN" sz="2600" i="1" dirty="0"/>
          </a:p>
          <a:p>
            <a:pPr lvl="1"/>
            <a:r>
              <a:rPr lang="zh-CN" altLang="en-US" sz="2600" dirty="0"/>
              <a:t>品牌</a:t>
            </a:r>
            <a:r>
              <a:rPr lang="en-US" altLang="zh-CN" sz="2600" dirty="0"/>
              <a:t>/</a:t>
            </a:r>
            <a:r>
              <a:rPr lang="zh-CN" altLang="en-US" sz="2600" dirty="0"/>
              <a:t>地位</a:t>
            </a:r>
            <a:r>
              <a:rPr lang="en-US" altLang="zh-CN" sz="2600" dirty="0"/>
              <a:t> brand/ status</a:t>
            </a:r>
            <a:r>
              <a:rPr lang="zh-CN" altLang="en-US" sz="2600" dirty="0"/>
              <a:t>：奢侈品（机械手表、名牌包）、潮牌（球鞋、</a:t>
            </a:r>
            <a:r>
              <a:rPr lang="en-US" altLang="zh-CN" sz="2600" dirty="0"/>
              <a:t>Hip-Hop</a:t>
            </a:r>
            <a:r>
              <a:rPr lang="zh-CN" altLang="en-US" sz="2600" dirty="0"/>
              <a:t>）、游戏等级</a:t>
            </a:r>
            <a:endParaRPr lang="en-US" altLang="zh-CN" sz="2600" dirty="0"/>
          </a:p>
          <a:p>
            <a:pPr lvl="1"/>
            <a:r>
              <a:rPr lang="zh-CN" altLang="en-US" sz="2600" dirty="0"/>
              <a:t>价格 </a:t>
            </a:r>
            <a:r>
              <a:rPr lang="en-US" altLang="zh-CN" sz="2600" dirty="0"/>
              <a:t>price</a:t>
            </a:r>
            <a:r>
              <a:rPr lang="zh-CN" altLang="en-US" sz="2600" dirty="0"/>
              <a:t>：廉价航空，小（</a:t>
            </a:r>
            <a:r>
              <a:rPr lang="en-US" altLang="zh-CN" sz="2600" dirty="0" err="1"/>
              <a:t>hong</a:t>
            </a:r>
            <a:r>
              <a:rPr lang="zh-CN" altLang="en-US" sz="2600" dirty="0"/>
              <a:t>）米（</a:t>
            </a:r>
            <a:r>
              <a:rPr lang="en-US" altLang="zh-CN" sz="2600" dirty="0"/>
              <a:t>mi</a:t>
            </a:r>
            <a:r>
              <a:rPr lang="zh-CN" altLang="en-US" sz="2600" dirty="0"/>
              <a:t>），免费经济（羊毛出在猪身上，抢红包）</a:t>
            </a:r>
            <a:endParaRPr lang="en-US" altLang="zh-CN" sz="2600" dirty="0"/>
          </a:p>
          <a:p>
            <a:pPr lvl="1"/>
            <a:r>
              <a:rPr lang="zh-CN" altLang="en-US" sz="2600" dirty="0"/>
              <a:t>缩减成本 </a:t>
            </a:r>
            <a:r>
              <a:rPr lang="en-US" altLang="zh-CN" sz="2600" dirty="0"/>
              <a:t>cost reduction</a:t>
            </a:r>
            <a:r>
              <a:rPr lang="zh-CN" altLang="en-US" sz="2600" dirty="0"/>
              <a:t>：服务外包（编程，房产销售）</a:t>
            </a:r>
            <a:endParaRPr lang="en-US" altLang="zh-CN" sz="2600" dirty="0"/>
          </a:p>
          <a:p>
            <a:pPr lvl="1"/>
            <a:r>
              <a:rPr lang="zh-CN" altLang="en-US" sz="2600" dirty="0"/>
              <a:t>风险控制 </a:t>
            </a:r>
            <a:r>
              <a:rPr lang="en-US" altLang="zh-CN" sz="2600" dirty="0"/>
              <a:t>risk reduction</a:t>
            </a:r>
            <a:r>
              <a:rPr lang="zh-CN" altLang="en-US" sz="2600" dirty="0"/>
              <a:t>：保险，额外保障服务</a:t>
            </a:r>
            <a:endParaRPr lang="en-US" altLang="zh-CN" sz="2600" dirty="0"/>
          </a:p>
          <a:p>
            <a:pPr lvl="1"/>
            <a:r>
              <a:rPr lang="zh-CN" altLang="en-US" sz="2600" dirty="0"/>
              <a:t>可获得性 </a:t>
            </a:r>
            <a:r>
              <a:rPr lang="en-US" altLang="zh-CN" sz="2600" dirty="0"/>
              <a:t>accessibility</a:t>
            </a:r>
            <a:r>
              <a:rPr lang="zh-CN" altLang="en-US" sz="2600" dirty="0"/>
              <a:t>：共（</a:t>
            </a:r>
            <a:r>
              <a:rPr lang="en-US" altLang="zh-CN" sz="2600" dirty="0"/>
              <a:t>fen</a:t>
            </a:r>
            <a:r>
              <a:rPr lang="zh-CN" altLang="en-US" sz="2600" dirty="0"/>
              <a:t>）享（</a:t>
            </a:r>
            <a:r>
              <a:rPr lang="en-US" altLang="zh-CN" sz="2600" dirty="0" err="1"/>
              <a:t>shi</a:t>
            </a:r>
            <a:r>
              <a:rPr lang="zh-CN" altLang="en-US" sz="2600" dirty="0"/>
              <a:t>）经（</a:t>
            </a:r>
            <a:r>
              <a:rPr lang="en-US" altLang="zh-CN" sz="2600" dirty="0" err="1"/>
              <a:t>zu</a:t>
            </a:r>
            <a:r>
              <a:rPr lang="zh-CN" altLang="en-US" sz="2600" dirty="0"/>
              <a:t>）济（</a:t>
            </a:r>
            <a:r>
              <a:rPr lang="en-US" altLang="zh-CN" sz="2600" dirty="0" err="1"/>
              <a:t>lin</a:t>
            </a:r>
            <a:r>
              <a:rPr lang="zh-CN" altLang="en-US" sz="2600" dirty="0"/>
              <a:t>），共同基金（股票与货币基金）</a:t>
            </a:r>
            <a:endParaRPr lang="en-US" altLang="zh-CN" sz="2600" dirty="0"/>
          </a:p>
          <a:p>
            <a:pPr lvl="1"/>
            <a:r>
              <a:rPr lang="zh-CN" altLang="en-US" sz="2600" dirty="0"/>
              <a:t>便利性</a:t>
            </a:r>
            <a:r>
              <a:rPr lang="en-US" altLang="zh-CN" sz="2600" dirty="0"/>
              <a:t>/</a:t>
            </a:r>
            <a:r>
              <a:rPr lang="zh-CN" altLang="en-US" sz="2600" dirty="0"/>
              <a:t>实用性 </a:t>
            </a:r>
            <a:r>
              <a:rPr lang="en-US" altLang="zh-CN" sz="2600" dirty="0"/>
              <a:t>convenience/ usability</a:t>
            </a:r>
            <a:r>
              <a:rPr lang="zh-CN" altLang="en-US" sz="2600" dirty="0"/>
              <a:t>：苹果音乐商店、云计算（网盘、服务器、游戏）</a:t>
            </a:r>
            <a:endParaRPr lang="en-US" altLang="zh-CN" sz="2600" dirty="0"/>
          </a:p>
          <a:p>
            <a:pPr marL="0" indent="0">
              <a:buNone/>
            </a:pPr>
            <a:endParaRPr lang="en-US" altLang="zh-CN" sz="1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4585D3C-FCD4-4B92-82E6-F07D2D934230}"/>
              </a:ext>
            </a:extLst>
          </p:cNvPr>
          <p:cNvSpPr/>
          <p:nvPr/>
        </p:nvSpPr>
        <p:spPr>
          <a:xfrm>
            <a:off x="3062177" y="3144873"/>
            <a:ext cx="5786135" cy="11926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50" b="1" dirty="0"/>
              <a:t>让事情更简单</a:t>
            </a:r>
            <a:r>
              <a:rPr lang="zh-CN" altLang="en-US" sz="1650" b="1" dirty="0">
                <a:solidFill>
                  <a:srgbClr val="FF0000"/>
                </a:solidFill>
              </a:rPr>
              <a:t>（痛点）</a:t>
            </a:r>
            <a:r>
              <a:rPr lang="zh-CN" altLang="en-US" sz="1650" b="1" dirty="0"/>
              <a:t>：价格、缩减成本、便利性</a:t>
            </a:r>
            <a:r>
              <a:rPr lang="en-US" altLang="zh-CN" sz="1650" b="1" dirty="0"/>
              <a:t>/</a:t>
            </a:r>
            <a:r>
              <a:rPr lang="zh-CN" altLang="en-US" sz="1650" b="1" dirty="0"/>
              <a:t>实用性</a:t>
            </a:r>
            <a:endParaRPr lang="en-US" altLang="zh-CN" sz="1650" b="1" dirty="0"/>
          </a:p>
          <a:p>
            <a:pPr algn="ctr"/>
            <a:r>
              <a:rPr lang="zh-CN" altLang="en-US" sz="1650" b="1" dirty="0"/>
              <a:t>让事情更“复杂”</a:t>
            </a:r>
            <a:r>
              <a:rPr lang="zh-CN" altLang="en-US" sz="1650" b="1" dirty="0">
                <a:solidFill>
                  <a:srgbClr val="FFC000"/>
                </a:solidFill>
              </a:rPr>
              <a:t>（收益）</a:t>
            </a:r>
            <a:r>
              <a:rPr lang="zh-CN" altLang="en-US" sz="1650" b="1" dirty="0"/>
              <a:t>：定制、设计、品牌地位、可获得性</a:t>
            </a:r>
            <a:endParaRPr lang="en-US" altLang="zh-CN" sz="1650" b="1" dirty="0"/>
          </a:p>
          <a:p>
            <a:pPr algn="ctr"/>
            <a:r>
              <a:rPr lang="zh-CN" altLang="en-US" sz="1650" b="1" dirty="0"/>
              <a:t>让事情“透明”</a:t>
            </a:r>
            <a:r>
              <a:rPr lang="zh-CN" altLang="en-US" sz="1650" b="1" dirty="0">
                <a:solidFill>
                  <a:srgbClr val="FF0000"/>
                </a:solidFill>
              </a:rPr>
              <a:t>（痛点）</a:t>
            </a:r>
            <a:r>
              <a:rPr lang="zh-CN" altLang="en-US" sz="1650" b="1" dirty="0"/>
              <a:t>：风险控制、一站式服务</a:t>
            </a:r>
          </a:p>
        </p:txBody>
      </p:sp>
    </p:spTree>
    <p:extLst>
      <p:ext uri="{BB962C8B-B14F-4D97-AF65-F5344CB8AC3E}">
        <p14:creationId xmlns:p14="http://schemas.microsoft.com/office/powerpoint/2010/main" val="991742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D5A487-52F8-4AA0-AD86-55F93557D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49328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VP</a:t>
            </a:r>
            <a:r>
              <a:rPr lang="zh-CN" altLang="en-US" dirty="0"/>
              <a:t>的进一步讨论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BBC729-1836-49DE-A9CD-26C6E0CB2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964" y="1324946"/>
            <a:ext cx="8279362" cy="5299789"/>
          </a:xfrm>
        </p:spPr>
        <p:txBody>
          <a:bodyPr>
            <a:normAutofit/>
          </a:bodyPr>
          <a:lstStyle/>
          <a:p>
            <a:r>
              <a:rPr lang="zh-CN" altLang="en-US" dirty="0"/>
              <a:t>怎么理解价值主张的排它性 </a:t>
            </a:r>
            <a:r>
              <a:rPr lang="en-US" altLang="zh-CN" dirty="0"/>
              <a:t>– </a:t>
            </a:r>
            <a:r>
              <a:rPr lang="zh-CN" altLang="en-US" dirty="0"/>
              <a:t>特定场景下的第一选择</a:t>
            </a:r>
            <a:endParaRPr lang="en-US" altLang="zh-CN" dirty="0"/>
          </a:p>
          <a:p>
            <a:pPr lvl="1"/>
            <a:r>
              <a:rPr lang="zh-CN" altLang="en-US" dirty="0"/>
              <a:t>微信渗透率</a:t>
            </a:r>
            <a:r>
              <a:rPr lang="en-US" altLang="zh-CN" dirty="0"/>
              <a:t>97%</a:t>
            </a:r>
            <a:r>
              <a:rPr lang="zh-CN" altLang="en-US" dirty="0"/>
              <a:t>，</a:t>
            </a:r>
            <a:r>
              <a:rPr lang="en-US" altLang="zh-CN" dirty="0"/>
              <a:t>2022</a:t>
            </a:r>
            <a:r>
              <a:rPr lang="zh-CN" altLang="en-US" dirty="0"/>
              <a:t>用户</a:t>
            </a:r>
            <a:r>
              <a:rPr lang="en-US" altLang="zh-CN" dirty="0"/>
              <a:t>12</a:t>
            </a:r>
            <a:r>
              <a:rPr lang="zh-CN" altLang="en-US" dirty="0"/>
              <a:t>亿，它是唯一的社交软件么？</a:t>
            </a:r>
            <a:endParaRPr lang="en-US" altLang="zh-CN" dirty="0"/>
          </a:p>
          <a:p>
            <a:pPr lvl="1"/>
            <a:r>
              <a:rPr lang="zh-CN" altLang="en-US" b="1" dirty="0"/>
              <a:t>微信之外：</a:t>
            </a:r>
            <a:r>
              <a:rPr lang="en-US" altLang="zh-CN" b="1" dirty="0">
                <a:solidFill>
                  <a:schemeClr val="accent1"/>
                </a:solidFill>
              </a:rPr>
              <a:t>QQ</a:t>
            </a:r>
            <a:r>
              <a:rPr lang="zh-CN" altLang="en-US" b="1" dirty="0"/>
              <a:t>、</a:t>
            </a:r>
            <a:r>
              <a:rPr lang="zh-CN" altLang="en-US" b="1" dirty="0">
                <a:solidFill>
                  <a:schemeClr val="accent2"/>
                </a:solidFill>
              </a:rPr>
              <a:t>微博</a:t>
            </a:r>
            <a:r>
              <a:rPr lang="zh-CN" altLang="en-US" b="1" dirty="0"/>
              <a:t>、</a:t>
            </a:r>
            <a:r>
              <a:rPr lang="en-US" altLang="zh-CN" b="1" dirty="0">
                <a:solidFill>
                  <a:schemeClr val="accent5"/>
                </a:solidFill>
              </a:rPr>
              <a:t>Soul</a:t>
            </a:r>
            <a:r>
              <a:rPr lang="zh-CN" altLang="en-US" b="1" dirty="0"/>
              <a:t>、</a:t>
            </a:r>
            <a:r>
              <a:rPr lang="zh-CN" altLang="en-US" b="1" dirty="0">
                <a:solidFill>
                  <a:schemeClr val="accent6"/>
                </a:solidFill>
              </a:rPr>
              <a:t>贴吧</a:t>
            </a:r>
            <a:r>
              <a:rPr lang="zh-CN" altLang="en-US" b="1" dirty="0"/>
              <a:t>、</a:t>
            </a:r>
            <a:r>
              <a:rPr lang="zh-CN" altLang="en-US" b="1" dirty="0">
                <a:solidFill>
                  <a:srgbClr val="92D050"/>
                </a:solidFill>
              </a:rPr>
              <a:t>陌陌</a:t>
            </a:r>
            <a:r>
              <a:rPr lang="en-US" altLang="zh-CN" b="1" dirty="0">
                <a:solidFill>
                  <a:srgbClr val="92D050"/>
                </a:solidFill>
              </a:rPr>
              <a:t>&amp;</a:t>
            </a:r>
            <a:r>
              <a:rPr lang="zh-CN" altLang="en-US" b="1" dirty="0">
                <a:solidFill>
                  <a:srgbClr val="92D050"/>
                </a:solidFill>
              </a:rPr>
              <a:t>探探</a:t>
            </a:r>
            <a:r>
              <a:rPr lang="zh-CN" altLang="en-US" b="1" dirty="0"/>
              <a:t>、</a:t>
            </a:r>
            <a:r>
              <a:rPr lang="zh-CN" altLang="en-US" b="1" dirty="0">
                <a:solidFill>
                  <a:srgbClr val="00B050"/>
                </a:solidFill>
              </a:rPr>
              <a:t>比心</a:t>
            </a:r>
            <a:r>
              <a:rPr lang="zh-CN" altLang="en-US" b="1" dirty="0"/>
              <a:t>、</a:t>
            </a:r>
            <a:r>
              <a:rPr lang="en-US" altLang="zh-CN" b="1" dirty="0">
                <a:solidFill>
                  <a:srgbClr val="C00000"/>
                </a:solidFill>
              </a:rPr>
              <a:t>GitHub</a:t>
            </a:r>
            <a:r>
              <a:rPr lang="zh-CN" altLang="en-US" b="1" dirty="0"/>
              <a:t>、</a:t>
            </a:r>
            <a:r>
              <a:rPr lang="zh-CN" altLang="en-US" b="1" dirty="0">
                <a:solidFill>
                  <a:srgbClr val="7030A0"/>
                </a:solidFill>
              </a:rPr>
              <a:t>小天才电话手表</a:t>
            </a:r>
            <a:endParaRPr lang="en-US" altLang="zh-CN" b="1" dirty="0">
              <a:solidFill>
                <a:srgbClr val="7030A0"/>
              </a:solidFill>
            </a:endParaRPr>
          </a:p>
          <a:p>
            <a:pPr lvl="2"/>
            <a:r>
              <a:rPr lang="zh-CN" altLang="en-US" dirty="0">
                <a:solidFill>
                  <a:schemeClr val="accent1"/>
                </a:solidFill>
              </a:rPr>
              <a:t>年轻人（中、大学生）社交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chemeClr val="accent2"/>
                </a:solidFill>
              </a:rPr>
              <a:t>（强人际关系的）公开社交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chemeClr val="accent5"/>
                </a:solidFill>
              </a:rPr>
              <a:t>（弱人际关系的）公开（兴趣）社交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chemeClr val="accent6"/>
                </a:solidFill>
              </a:rPr>
              <a:t>（冷门）兴趣社交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92D050"/>
                </a:solidFill>
              </a:rPr>
              <a:t>（荷尔蒙）陌生社交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00B050"/>
                </a:solidFill>
              </a:rPr>
              <a:t>（虚拟空间）陌生社交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C00000"/>
                </a:solidFill>
              </a:rPr>
              <a:t>（协作开发）社交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7030A0"/>
                </a:solidFill>
              </a:rPr>
              <a:t>青少年（中、小学生）社交</a:t>
            </a:r>
            <a:endParaRPr lang="en-US" altLang="zh-CN" dirty="0">
              <a:solidFill>
                <a:srgbClr val="7030A0"/>
              </a:solidFill>
            </a:endParaRPr>
          </a:p>
          <a:p>
            <a:pPr lvl="1"/>
            <a:r>
              <a:rPr lang="zh-CN" altLang="en-US" dirty="0"/>
              <a:t>使用</a:t>
            </a:r>
            <a:r>
              <a:rPr lang="zh-CN" altLang="en-US" dirty="0">
                <a:solidFill>
                  <a:srgbClr val="FF0000"/>
                </a:solidFill>
              </a:rPr>
              <a:t>场景</a:t>
            </a:r>
            <a:r>
              <a:rPr lang="zh-CN" altLang="en-US" dirty="0"/>
              <a:t>各有不同，找出同时使用上述过半社交软件的用户不难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rgbClr val="FF0000"/>
                </a:solidFill>
              </a:rPr>
              <a:t>以人为中心的产品体验、消费、情感依赖、亚文化社区、个体存在意义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sz="100" dirty="0"/>
          </a:p>
        </p:txBody>
      </p:sp>
    </p:spTree>
    <p:extLst>
      <p:ext uri="{BB962C8B-B14F-4D97-AF65-F5344CB8AC3E}">
        <p14:creationId xmlns:p14="http://schemas.microsoft.com/office/powerpoint/2010/main" val="3614362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4B23BF-AD09-462F-A04E-A92ED4FE1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9270"/>
            <a:ext cx="7886700" cy="1325563"/>
          </a:xfrm>
        </p:spPr>
        <p:txBody>
          <a:bodyPr/>
          <a:lstStyle/>
          <a:p>
            <a:r>
              <a:rPr lang="zh-CN" altLang="en-US" dirty="0"/>
              <a:t>渠道通路 </a:t>
            </a:r>
            <a:r>
              <a:rPr lang="en-US" altLang="zh-CN" dirty="0" err="1"/>
              <a:t>CHannels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70BF0D-802D-427C-A103-93FE54191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51722"/>
            <a:ext cx="9144000" cy="5387008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/>
              <a:t>一家企业如何同它的客户群体达成沟通并建立联系，以向对方传递自身的价值主张</a:t>
            </a:r>
            <a:endParaRPr lang="en-US" altLang="zh-CN" dirty="0"/>
          </a:p>
          <a:p>
            <a:pPr lvl="1"/>
            <a:r>
              <a:rPr lang="zh-CN" altLang="en-US" dirty="0"/>
              <a:t>企业与客户交互体系：交流、分销、销售渠道（</a:t>
            </a:r>
            <a:r>
              <a:rPr lang="en-US" altLang="zh-CN" dirty="0"/>
              <a:t>+</a:t>
            </a:r>
            <a:r>
              <a:rPr lang="zh-CN" altLang="en-US" dirty="0"/>
              <a:t>售后），是用户的交互触点</a:t>
            </a:r>
            <a:endParaRPr lang="en-US" altLang="zh-CN" dirty="0"/>
          </a:p>
          <a:p>
            <a:pPr lvl="1"/>
            <a:r>
              <a:rPr lang="zh-CN" altLang="en-US" dirty="0"/>
              <a:t>作用：了解产品与服务、评估价值主张；购买产品与服务、传递价值主张；提供售后支持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渠道的五个阶段与运营方式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知名度</a:t>
            </a:r>
            <a:r>
              <a:rPr lang="en-US" altLang="zh-CN" b="1" dirty="0">
                <a:solidFill>
                  <a:srgbClr val="FF0000"/>
                </a:solidFill>
              </a:rPr>
              <a:t>-</a:t>
            </a:r>
            <a:r>
              <a:rPr lang="zh-CN" altLang="en-US" b="1" dirty="0">
                <a:solidFill>
                  <a:srgbClr val="FF0000"/>
                </a:solidFill>
              </a:rPr>
              <a:t>评价</a:t>
            </a:r>
            <a:r>
              <a:rPr lang="en-US" altLang="zh-CN" b="1" dirty="0">
                <a:solidFill>
                  <a:srgbClr val="FF0000"/>
                </a:solidFill>
              </a:rPr>
              <a:t>-</a:t>
            </a:r>
            <a:r>
              <a:rPr lang="zh-CN" altLang="en-US" b="1" dirty="0">
                <a:solidFill>
                  <a:srgbClr val="FF0000"/>
                </a:solidFill>
              </a:rPr>
              <a:t>购买</a:t>
            </a:r>
            <a:r>
              <a:rPr lang="en-US" altLang="zh-CN" b="1" dirty="0">
                <a:solidFill>
                  <a:srgbClr val="FF0000"/>
                </a:solidFill>
              </a:rPr>
              <a:t>-</a:t>
            </a:r>
            <a:r>
              <a:rPr lang="zh-CN" altLang="en-US" b="1" dirty="0">
                <a:solidFill>
                  <a:srgbClr val="FF0000"/>
                </a:solidFill>
              </a:rPr>
              <a:t>传递</a:t>
            </a:r>
            <a:r>
              <a:rPr lang="en-US" altLang="zh-CN" b="1" dirty="0">
                <a:solidFill>
                  <a:srgbClr val="FF0000"/>
                </a:solidFill>
              </a:rPr>
              <a:t>-</a:t>
            </a:r>
            <a:r>
              <a:rPr lang="zh-CN" altLang="en-US" b="1" dirty="0">
                <a:solidFill>
                  <a:srgbClr val="FF0000"/>
                </a:solidFill>
              </a:rPr>
              <a:t>售后</a:t>
            </a:r>
            <a:r>
              <a:rPr lang="zh-CN" altLang="en-US" i="1" dirty="0"/>
              <a:t>（三包、评论）</a:t>
            </a:r>
            <a:endParaRPr lang="en-US" altLang="zh-CN" i="1" dirty="0"/>
          </a:p>
          <a:p>
            <a:pPr lvl="2"/>
            <a:r>
              <a:rPr lang="zh-CN" altLang="en-US" b="1" dirty="0"/>
              <a:t>思考：在教超买个面包当夜宵</a:t>
            </a:r>
            <a:endParaRPr lang="en-US" altLang="zh-CN" b="1" dirty="0"/>
          </a:p>
          <a:p>
            <a:pPr lvl="1"/>
            <a:r>
              <a:rPr lang="zh-CN" altLang="en-US" dirty="0"/>
              <a:t>一个渠道可包含一个或全部五个阶段</a:t>
            </a:r>
            <a:endParaRPr lang="en-US" altLang="zh-CN" dirty="0"/>
          </a:p>
          <a:p>
            <a:pPr lvl="1"/>
            <a:r>
              <a:rPr lang="zh-CN" altLang="en-US" dirty="0"/>
              <a:t>一个组织可选用自有渠道、合作方渠道、或混用，以追求获益与成本的平衡以及最佳的客户体验</a:t>
            </a:r>
            <a:endParaRPr lang="en-US" altLang="zh-CN" dirty="0"/>
          </a:p>
          <a:p>
            <a:pPr lvl="2"/>
            <a:r>
              <a:rPr lang="zh-CN" altLang="en-US" sz="2100" dirty="0"/>
              <a:t>合作方渠道：视频推广（恰饭视频，</a:t>
            </a:r>
            <a:r>
              <a:rPr lang="zh-CN" altLang="en-US" sz="2100" dirty="0">
                <a:solidFill>
                  <a:srgbClr val="FF0000"/>
                </a:solidFill>
              </a:rPr>
              <a:t>新趋势：</a:t>
            </a:r>
            <a:r>
              <a:rPr lang="en-US" altLang="zh-CN" sz="2100" dirty="0">
                <a:solidFill>
                  <a:srgbClr val="FF0000"/>
                </a:solidFill>
              </a:rPr>
              <a:t>B</a:t>
            </a:r>
            <a:r>
              <a:rPr lang="zh-CN" altLang="en-US" sz="2100" dirty="0">
                <a:solidFill>
                  <a:srgbClr val="FF0000"/>
                </a:solidFill>
              </a:rPr>
              <a:t>站</a:t>
            </a:r>
            <a:r>
              <a:rPr lang="en-US" altLang="zh-CN" sz="2100" dirty="0">
                <a:solidFill>
                  <a:srgbClr val="FF0000"/>
                </a:solidFill>
              </a:rPr>
              <a:t>+PDD</a:t>
            </a:r>
            <a:r>
              <a:rPr lang="zh-CN" altLang="en-US" sz="2100" dirty="0"/>
              <a:t>），</a:t>
            </a:r>
            <a:r>
              <a:rPr lang="zh-CN" altLang="en-US" sz="2100" b="1" dirty="0"/>
              <a:t>小红书（种草拔草社区）</a:t>
            </a:r>
            <a:r>
              <a:rPr lang="zh-CN" altLang="en-US" sz="2100" dirty="0"/>
              <a:t>，贝业新兄弟，品牌水暖空调门店，</a:t>
            </a:r>
            <a:r>
              <a:rPr lang="zh-CN" altLang="en-US" sz="2100" b="1" dirty="0"/>
              <a:t>电商类互联网平台 </a:t>
            </a:r>
            <a:r>
              <a:rPr lang="en-US" altLang="zh-CN" sz="2100" b="1" dirty="0"/>
              <a:t>– </a:t>
            </a:r>
            <a:r>
              <a:rPr lang="zh-CN" altLang="en-US" sz="2100" b="1" dirty="0"/>
              <a:t>需要与微信紧密合作的京东与拼多多</a:t>
            </a:r>
            <a:endParaRPr lang="en-US" altLang="zh-CN" sz="2100" dirty="0"/>
          </a:p>
          <a:p>
            <a:pPr lvl="2"/>
            <a:r>
              <a:rPr lang="zh-CN" altLang="en-US" sz="2100" dirty="0"/>
              <a:t>自身强渠道：蓝绿大厂、品牌贴牌与认证授权（南极人、日化、米家），</a:t>
            </a:r>
            <a:r>
              <a:rPr lang="zh-CN" altLang="en-US" sz="2100" dirty="0">
                <a:solidFill>
                  <a:srgbClr val="FF0000"/>
                </a:solidFill>
              </a:rPr>
              <a:t>能主动引发流量的</a:t>
            </a:r>
            <a:r>
              <a:rPr lang="zh-CN" altLang="en-US" sz="2100" b="1" dirty="0">
                <a:solidFill>
                  <a:srgbClr val="FF0000"/>
                </a:solidFill>
              </a:rPr>
              <a:t>社交类</a:t>
            </a:r>
            <a:r>
              <a:rPr lang="zh-CN" altLang="en-US" sz="2100" dirty="0">
                <a:solidFill>
                  <a:srgbClr val="FF0000"/>
                </a:solidFill>
              </a:rPr>
              <a:t>互联网平台 </a:t>
            </a:r>
            <a:r>
              <a:rPr lang="en-US" altLang="zh-CN" sz="2100" dirty="0">
                <a:solidFill>
                  <a:srgbClr val="FF0000"/>
                </a:solidFill>
              </a:rPr>
              <a:t>–</a:t>
            </a:r>
            <a:r>
              <a:rPr lang="zh-CN" altLang="en-US" sz="2100" dirty="0">
                <a:solidFill>
                  <a:srgbClr val="FF0000"/>
                </a:solidFill>
              </a:rPr>
              <a:t>（</a:t>
            </a:r>
            <a:r>
              <a:rPr lang="zh-CN" altLang="en-US" sz="2100" b="1" dirty="0">
                <a:solidFill>
                  <a:srgbClr val="FF0000"/>
                </a:solidFill>
              </a:rPr>
              <a:t>注意奇葩：自带流量的手机淘宝</a:t>
            </a:r>
            <a:r>
              <a:rPr lang="zh-CN" altLang="en-US" sz="2100" dirty="0">
                <a:solidFill>
                  <a:srgbClr val="FF0000"/>
                </a:solidFill>
              </a:rPr>
              <a:t>）</a:t>
            </a:r>
            <a:endParaRPr lang="en-US" altLang="zh-CN" sz="2100" dirty="0"/>
          </a:p>
          <a:p>
            <a:pPr lvl="2"/>
            <a:r>
              <a:rPr lang="zh-CN" altLang="en-US" sz="2100" dirty="0"/>
              <a:t>混用：移动运营商直营与加盟店，</a:t>
            </a:r>
            <a:r>
              <a:rPr lang="zh-CN" altLang="en-US" sz="2100" dirty="0">
                <a:solidFill>
                  <a:srgbClr val="FF0000"/>
                </a:solidFill>
              </a:rPr>
              <a:t>天猫上的苏宁易购官方店（仓储、物流、售后），</a:t>
            </a:r>
            <a:r>
              <a:rPr lang="zh-CN" altLang="en-US" sz="2100" b="1" dirty="0"/>
              <a:t>网易严选（自建平台</a:t>
            </a:r>
            <a:r>
              <a:rPr lang="en-US" altLang="zh-CN" sz="2100" b="1" dirty="0"/>
              <a:t>+</a:t>
            </a:r>
            <a:r>
              <a:rPr lang="zh-CN" altLang="en-US" sz="2100" b="1" dirty="0"/>
              <a:t>京东）</a:t>
            </a:r>
            <a:endParaRPr lang="en-US" altLang="zh-CN" sz="2100" b="1" dirty="0"/>
          </a:p>
        </p:txBody>
      </p:sp>
    </p:spTree>
    <p:extLst>
      <p:ext uri="{BB962C8B-B14F-4D97-AF65-F5344CB8AC3E}">
        <p14:creationId xmlns:p14="http://schemas.microsoft.com/office/powerpoint/2010/main" val="2089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DE8147-6A70-4132-8C72-4B7CA5093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客户关系 </a:t>
            </a:r>
            <a:r>
              <a:rPr lang="en-US" altLang="zh-CN" dirty="0"/>
              <a:t>Customer Relationship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9CC99B-7FF7-44FA-8CF6-15D449D91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94847"/>
            <a:ext cx="7886700" cy="5363762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dirty="0"/>
              <a:t>一家企业针对某一个客户群体所建立的客户关系的类型</a:t>
            </a:r>
            <a:endParaRPr lang="en-US" altLang="zh-CN" dirty="0"/>
          </a:p>
          <a:p>
            <a:pPr lvl="1"/>
            <a:r>
              <a:rPr lang="zh-CN" altLang="en-US" dirty="0"/>
              <a:t>靠人员维护（“专属一对一财富管家”） </a:t>
            </a:r>
            <a:r>
              <a:rPr lang="en-US" altLang="zh-CN" dirty="0"/>
              <a:t>VS </a:t>
            </a:r>
            <a:r>
              <a:rPr lang="zh-CN" altLang="en-US" dirty="0"/>
              <a:t>自动化设备（“</a:t>
            </a:r>
            <a:r>
              <a:rPr lang="en-US" altLang="zh-CN" dirty="0"/>
              <a:t>24</a:t>
            </a:r>
            <a:r>
              <a:rPr lang="zh-CN" altLang="en-US" dirty="0"/>
              <a:t>小时自助”）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动机：开发新客户、留住原客户、增加销售量或客单价</a:t>
            </a:r>
            <a:r>
              <a:rPr lang="zh-CN" altLang="en-US" i="1" dirty="0"/>
              <a:t>（携程杀熟、杀苹果用户）</a:t>
            </a:r>
            <a:endParaRPr lang="en-US" altLang="zh-CN" i="1" dirty="0"/>
          </a:p>
          <a:p>
            <a:pPr lvl="2"/>
            <a:r>
              <a:rPr lang="zh-CN" altLang="en-US" sz="2600" dirty="0"/>
              <a:t>免费推广</a:t>
            </a:r>
            <a:r>
              <a:rPr lang="en-US" altLang="zh-CN" sz="2600" dirty="0"/>
              <a:t>-</a:t>
            </a:r>
            <a:r>
              <a:rPr lang="zh-CN" altLang="en-US" sz="2600" b="1" dirty="0">
                <a:solidFill>
                  <a:srgbClr val="00B0F0"/>
                </a:solidFill>
              </a:rPr>
              <a:t>提升忠诚度（全家桶、归属感、情怀）</a:t>
            </a:r>
            <a:r>
              <a:rPr lang="en-US" altLang="zh-CN" sz="2600" dirty="0"/>
              <a:t>-</a:t>
            </a:r>
            <a:r>
              <a:rPr lang="zh-CN" altLang="en-US" sz="2600" dirty="0"/>
              <a:t>提高客单价</a:t>
            </a:r>
            <a:endParaRPr lang="en-US" altLang="zh-CN" sz="2600" dirty="0"/>
          </a:p>
          <a:p>
            <a:pPr lvl="2"/>
            <a:r>
              <a:rPr lang="zh-CN" altLang="en-US" sz="2600" dirty="0"/>
              <a:t>新手礼包</a:t>
            </a:r>
            <a:r>
              <a:rPr lang="en-US" altLang="zh-CN" sz="2600" dirty="0"/>
              <a:t>/</a:t>
            </a:r>
            <a:r>
              <a:rPr lang="zh-CN" altLang="en-US" sz="2600" dirty="0"/>
              <a:t>老用户激活礼包</a:t>
            </a:r>
            <a:r>
              <a:rPr lang="en-US" altLang="zh-CN" sz="2600" dirty="0"/>
              <a:t>-</a:t>
            </a:r>
            <a:r>
              <a:rPr lang="zh-CN" altLang="en-US" sz="2600" dirty="0"/>
              <a:t>品牌宣传与建设</a:t>
            </a:r>
            <a:r>
              <a:rPr lang="en-US" altLang="zh-CN" sz="2600" dirty="0"/>
              <a:t>/</a:t>
            </a:r>
            <a:r>
              <a:rPr lang="zh-CN" altLang="en-US" sz="2600" dirty="0"/>
              <a:t>用户等级</a:t>
            </a:r>
            <a:r>
              <a:rPr lang="en-US" altLang="zh-CN" sz="2600" dirty="0"/>
              <a:t>-</a:t>
            </a:r>
            <a:r>
              <a:rPr lang="zh-CN" altLang="en-US" sz="2600" dirty="0"/>
              <a:t>老客户专属套餐</a:t>
            </a:r>
            <a:endParaRPr lang="en-US" altLang="zh-CN" sz="2600" dirty="0"/>
          </a:p>
          <a:p>
            <a:pPr lvl="2"/>
            <a:r>
              <a:rPr lang="zh-CN" altLang="en-US" sz="2600" dirty="0"/>
              <a:t>客户关系与承载的渠道之间要</a:t>
            </a:r>
            <a:r>
              <a:rPr lang="zh-CN" altLang="en-US" sz="2600" b="1" dirty="0"/>
              <a:t>一致（成本还是价值）</a:t>
            </a:r>
            <a:endParaRPr lang="en-US" altLang="zh-CN" sz="2600" b="1" dirty="0"/>
          </a:p>
          <a:p>
            <a:endParaRPr lang="en-US" altLang="zh-CN" sz="100" dirty="0"/>
          </a:p>
          <a:p>
            <a:r>
              <a:rPr lang="zh-CN" altLang="en-US" dirty="0"/>
              <a:t>客户关系类型</a:t>
            </a:r>
            <a:endParaRPr lang="en-US" altLang="zh-CN" dirty="0"/>
          </a:p>
          <a:p>
            <a:pPr lvl="1"/>
            <a:r>
              <a:rPr lang="zh-CN" altLang="en-US" sz="2600" dirty="0"/>
              <a:t>私人服务 </a:t>
            </a:r>
            <a:r>
              <a:rPr lang="en-US" altLang="zh-CN" sz="2600" dirty="0"/>
              <a:t>personal assistance</a:t>
            </a:r>
            <a:r>
              <a:rPr lang="zh-CN" altLang="en-US" sz="2600" dirty="0"/>
              <a:t>：商场导购、柜台服务与电渠、销售员</a:t>
            </a:r>
            <a:endParaRPr lang="en-US" altLang="zh-CN" sz="2600" dirty="0"/>
          </a:p>
          <a:p>
            <a:pPr lvl="1"/>
            <a:r>
              <a:rPr lang="zh-CN" altLang="en-US" sz="2600" dirty="0"/>
              <a:t>专属私人服务 </a:t>
            </a:r>
            <a:r>
              <a:rPr lang="en-US" altLang="zh-CN" sz="2600" dirty="0"/>
              <a:t>dedicated personal assistance</a:t>
            </a:r>
            <a:r>
              <a:rPr lang="zh-CN" altLang="en-US" sz="2600" dirty="0"/>
              <a:t>：私人银行服务、华为电信设备、健身</a:t>
            </a:r>
            <a:r>
              <a:rPr lang="en-US" altLang="zh-CN" sz="2600" dirty="0"/>
              <a:t>/</a:t>
            </a:r>
            <a:r>
              <a:rPr lang="zh-CN" altLang="en-US" sz="2600" dirty="0"/>
              <a:t>培训“私教”</a:t>
            </a:r>
            <a:endParaRPr lang="en-US" altLang="zh-CN" sz="2600" dirty="0"/>
          </a:p>
          <a:p>
            <a:pPr lvl="1"/>
            <a:r>
              <a:rPr lang="zh-CN" altLang="en-US" sz="2600" dirty="0"/>
              <a:t>自助服务 </a:t>
            </a:r>
            <a:r>
              <a:rPr lang="en-US" altLang="zh-CN" sz="2600" dirty="0"/>
              <a:t>self-service</a:t>
            </a:r>
            <a:r>
              <a:rPr lang="zh-CN" altLang="en-US" sz="2600" dirty="0"/>
              <a:t>：话费流量充值、银行普通业务（</a:t>
            </a:r>
            <a:r>
              <a:rPr lang="en-US" altLang="zh-CN" sz="2600" dirty="0"/>
              <a:t>ATM</a:t>
            </a:r>
            <a:r>
              <a:rPr lang="zh-CN" altLang="en-US" sz="2600" dirty="0"/>
              <a:t>与大厅内自助服务）</a:t>
            </a:r>
            <a:endParaRPr lang="en-US" altLang="zh-CN" sz="2600" dirty="0"/>
          </a:p>
          <a:p>
            <a:pPr lvl="1"/>
            <a:r>
              <a:rPr lang="zh-CN" altLang="en-US" sz="2600" dirty="0"/>
              <a:t>自动化服务 </a:t>
            </a:r>
            <a:r>
              <a:rPr lang="en-US" altLang="zh-CN" sz="2600" dirty="0"/>
              <a:t>automated services</a:t>
            </a:r>
            <a:r>
              <a:rPr lang="zh-CN" altLang="en-US" sz="2600" dirty="0"/>
              <a:t>：各类平台推荐系统、网站导航设计（活动、凑单、无货推荐、红色与橙色的加入购物车、立即购买）</a:t>
            </a:r>
            <a:endParaRPr lang="en-US" altLang="zh-CN" sz="2600" dirty="0"/>
          </a:p>
          <a:p>
            <a:pPr lvl="1"/>
            <a:r>
              <a:rPr lang="zh-CN" altLang="en-US" sz="2600" dirty="0"/>
              <a:t>社区 </a:t>
            </a:r>
            <a:r>
              <a:rPr lang="en-US" altLang="zh-CN" sz="2600" dirty="0"/>
              <a:t>communities</a:t>
            </a:r>
            <a:r>
              <a:rPr lang="zh-CN" altLang="en-US" sz="2600" dirty="0"/>
              <a:t>：花粉俱乐部、小米之家、小红书、各类网游社区</a:t>
            </a:r>
            <a:endParaRPr lang="en-US" altLang="zh-CN" sz="2600" dirty="0"/>
          </a:p>
          <a:p>
            <a:pPr lvl="1"/>
            <a:r>
              <a:rPr lang="zh-CN" altLang="en-US" sz="2600" dirty="0"/>
              <a:t>客户共同创造 </a:t>
            </a:r>
            <a:r>
              <a:rPr lang="en-US" altLang="zh-CN" sz="2600" dirty="0"/>
              <a:t>co-creation</a:t>
            </a:r>
            <a:r>
              <a:rPr lang="zh-CN" altLang="en-US" sz="2600" dirty="0"/>
              <a:t>：</a:t>
            </a:r>
            <a:r>
              <a:rPr lang="en-US" altLang="zh-CN" sz="2600" dirty="0"/>
              <a:t>MIUI</a:t>
            </a:r>
            <a:r>
              <a:rPr lang="zh-CN" altLang="en-US" sz="2600" dirty="0"/>
              <a:t>，</a:t>
            </a:r>
            <a:r>
              <a:rPr lang="en-US" altLang="zh-CN" sz="2600" dirty="0"/>
              <a:t>UGC</a:t>
            </a:r>
            <a:r>
              <a:rPr lang="zh-CN" altLang="en-US" sz="2600" dirty="0"/>
              <a:t>（土豆、</a:t>
            </a:r>
            <a:r>
              <a:rPr lang="en-US" altLang="zh-CN" sz="2600" dirty="0"/>
              <a:t>B</a:t>
            </a:r>
            <a:r>
              <a:rPr lang="zh-CN" altLang="en-US" sz="2600" dirty="0"/>
              <a:t>站、抖音），各种评论（电影书籍</a:t>
            </a:r>
            <a:r>
              <a:rPr lang="en-US" altLang="zh-CN" sz="2600" dirty="0"/>
              <a:t>-</a:t>
            </a:r>
            <a:r>
              <a:rPr lang="zh-CN" altLang="en-US" sz="2600" dirty="0"/>
              <a:t>豆瓣、旅游住宿</a:t>
            </a:r>
            <a:r>
              <a:rPr lang="en-US" altLang="zh-CN" sz="2600" dirty="0"/>
              <a:t>-Airbnb</a:t>
            </a:r>
            <a:r>
              <a:rPr lang="zh-CN" altLang="en-US" sz="2600" dirty="0"/>
              <a:t>、普通商品</a:t>
            </a:r>
            <a:r>
              <a:rPr lang="en-US" altLang="zh-CN" sz="2600" dirty="0"/>
              <a:t>-</a:t>
            </a:r>
            <a:r>
              <a:rPr lang="zh-CN" altLang="en-US" sz="2600" dirty="0"/>
              <a:t>“自发安利”与评论区），采纳用户反馈的社区（产品调查问卷、游戏平衡运维）</a:t>
            </a:r>
            <a:endParaRPr lang="en-US" altLang="zh-CN" sz="2600" dirty="0"/>
          </a:p>
          <a:p>
            <a:pPr lvl="2"/>
            <a:r>
              <a:rPr lang="zh-CN" altLang="en-US" sz="2600" dirty="0"/>
              <a:t>多边平台商业模式：</a:t>
            </a:r>
            <a:r>
              <a:rPr lang="zh-CN" altLang="en-US" sz="2600" b="1" dirty="0"/>
              <a:t>尽可能多的容纳新用户类型并促进各方交互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82EF809-A5CD-41DB-82F5-449F85DDF1FD}"/>
              </a:ext>
            </a:extLst>
          </p:cNvPr>
          <p:cNvSpPr/>
          <p:nvPr/>
        </p:nvSpPr>
        <p:spPr>
          <a:xfrm>
            <a:off x="3868807" y="4122254"/>
            <a:ext cx="5150955" cy="9941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50" b="1" dirty="0"/>
              <a:t>成本导向：自助服务、自动化服务</a:t>
            </a:r>
            <a:endParaRPr lang="en-US" altLang="zh-CN" sz="1650" b="1" dirty="0"/>
          </a:p>
          <a:p>
            <a:pPr algn="ctr"/>
            <a:r>
              <a:rPr lang="zh-CN" altLang="en-US" sz="1650" b="1" dirty="0"/>
              <a:t>价值导向：私人服务、专属私人服务、客户共同创造</a:t>
            </a:r>
            <a:endParaRPr lang="en-US" altLang="zh-CN" sz="1650" b="1" dirty="0"/>
          </a:p>
          <a:p>
            <a:pPr algn="ctr"/>
            <a:r>
              <a:rPr lang="zh-CN" altLang="en-US" sz="1650" b="1" dirty="0"/>
              <a:t>兼顾：</a:t>
            </a:r>
            <a:r>
              <a:rPr lang="zh-CN" altLang="en-US" sz="1650" b="1" i="1" dirty="0">
                <a:solidFill>
                  <a:srgbClr val="FF0000"/>
                </a:solidFill>
              </a:rPr>
              <a:t>社区（社交裂变、私域流量）</a:t>
            </a:r>
            <a:endParaRPr lang="en-US" altLang="zh-CN" sz="165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97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11417-574A-40FA-AFF5-3E4973BBE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76286"/>
            <a:ext cx="7886700" cy="589027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收入来源 </a:t>
            </a:r>
            <a:r>
              <a:rPr lang="en-US" altLang="zh-CN" dirty="0"/>
              <a:t>Revenue Streams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731B51-D2DD-4C93-8159-AD549D7B1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087" y="765313"/>
            <a:ext cx="8838503" cy="6092687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/>
              <a:t>企业从每一个客户群体获得的现金收益（扣除成本的利润）</a:t>
            </a:r>
            <a:endParaRPr lang="en-US" altLang="zh-CN" dirty="0"/>
          </a:p>
          <a:p>
            <a:pPr lvl="1"/>
            <a:r>
              <a:rPr lang="zh-CN" altLang="en-US" dirty="0"/>
              <a:t>探索用户真正愿意付费的点！</a:t>
            </a:r>
            <a:endParaRPr lang="en-US" altLang="zh-CN" dirty="0"/>
          </a:p>
          <a:p>
            <a:pPr lvl="1"/>
            <a:r>
              <a:rPr lang="zh-CN" altLang="en-US" dirty="0"/>
              <a:t>两类收益来源：一次性交易收入、持续收入（进一步提供产品服务或售后支持）</a:t>
            </a:r>
            <a:endParaRPr lang="en-US" altLang="zh-CN" dirty="0"/>
          </a:p>
          <a:p>
            <a:pPr lvl="1"/>
            <a:r>
              <a:rPr lang="zh-CN" altLang="en-US" dirty="0"/>
              <a:t>定价机制</a:t>
            </a:r>
            <a:endParaRPr lang="en-US" altLang="zh-CN" dirty="0"/>
          </a:p>
          <a:p>
            <a:pPr lvl="2"/>
            <a:r>
              <a:rPr lang="zh-CN" altLang="en-US" sz="2300" b="1" dirty="0"/>
              <a:t>固定（基于静态变量）：</a:t>
            </a:r>
            <a:r>
              <a:rPr lang="zh-CN" altLang="en-US" sz="2300" dirty="0"/>
              <a:t>目录价、基于产品特性（“青春版”、“畅享版”）、基于客户群（教育版）、基于数量</a:t>
            </a:r>
            <a:endParaRPr lang="en-US" altLang="zh-CN" sz="2300" dirty="0"/>
          </a:p>
          <a:p>
            <a:pPr lvl="2"/>
            <a:r>
              <a:rPr lang="zh-CN" altLang="en-US" sz="2300" b="1" dirty="0"/>
              <a:t>浮动（基于动态变量）：</a:t>
            </a:r>
            <a:r>
              <a:rPr lang="zh-CN" altLang="en-US" sz="2300" dirty="0"/>
              <a:t>谈判</a:t>
            </a:r>
            <a:r>
              <a:rPr lang="en-US" altLang="zh-CN" sz="2300" dirty="0"/>
              <a:t>/</a:t>
            </a:r>
            <a:r>
              <a:rPr lang="zh-CN" altLang="en-US" sz="2300" dirty="0"/>
              <a:t>议价、收益管理（库存与发生购买的时间，如生鲜、熟食、酒店、航班等）、实时市场价格、拍卖</a:t>
            </a:r>
            <a:endParaRPr lang="en-US" altLang="zh-CN" sz="2300" dirty="0"/>
          </a:p>
          <a:p>
            <a:r>
              <a:rPr lang="zh-CN" altLang="en-US" dirty="0"/>
              <a:t>收入来源的方式</a:t>
            </a:r>
            <a:endParaRPr lang="en-US" altLang="zh-CN" dirty="0"/>
          </a:p>
          <a:p>
            <a:pPr lvl="1"/>
            <a:r>
              <a:rPr lang="zh-CN" altLang="en-US" dirty="0"/>
              <a:t>资产销售 </a:t>
            </a:r>
            <a:r>
              <a:rPr lang="en-US" altLang="zh-CN" dirty="0"/>
              <a:t>asset sale</a:t>
            </a:r>
            <a:r>
              <a:rPr lang="zh-CN" altLang="en-US" dirty="0"/>
              <a:t>：实物产品所有权转让，消费者拥有处置的全部权利</a:t>
            </a:r>
            <a:endParaRPr lang="en-US" altLang="zh-CN" dirty="0"/>
          </a:p>
          <a:p>
            <a:pPr lvl="1"/>
            <a:r>
              <a:rPr lang="zh-CN" altLang="en-US" dirty="0"/>
              <a:t>使用费 </a:t>
            </a:r>
            <a:r>
              <a:rPr lang="en-US" altLang="zh-CN" dirty="0"/>
              <a:t>usage fee</a:t>
            </a:r>
            <a:r>
              <a:rPr lang="zh-CN" altLang="en-US" dirty="0"/>
              <a:t>：电信、宾馆、快递、</a:t>
            </a:r>
            <a:r>
              <a:rPr lang="zh-CN" altLang="en-US" i="1" dirty="0"/>
              <a:t>付费网游点卡、公共交通车票</a:t>
            </a:r>
            <a:endParaRPr lang="en-US" altLang="zh-CN" i="1" dirty="0"/>
          </a:p>
          <a:p>
            <a:pPr lvl="1"/>
            <a:r>
              <a:rPr lang="zh-CN" altLang="en-US" dirty="0"/>
              <a:t>会员费 </a:t>
            </a:r>
            <a:r>
              <a:rPr lang="en-US" altLang="zh-CN" dirty="0"/>
              <a:t>subscription fee</a:t>
            </a:r>
            <a:r>
              <a:rPr lang="zh-CN" altLang="en-US" dirty="0"/>
              <a:t>：健身卡、付费网游月卡、</a:t>
            </a:r>
            <a:r>
              <a:rPr lang="zh-CN" altLang="en-US" i="1" dirty="0"/>
              <a:t>公共交通月票</a:t>
            </a:r>
            <a:r>
              <a:rPr lang="zh-CN" altLang="en-US" dirty="0"/>
              <a:t>、音乐会员</a:t>
            </a:r>
            <a:endParaRPr lang="en-US" altLang="zh-CN" dirty="0"/>
          </a:p>
          <a:p>
            <a:pPr lvl="1"/>
            <a:r>
              <a:rPr lang="zh-CN" altLang="en-US" dirty="0"/>
              <a:t>租赁 </a:t>
            </a:r>
            <a:r>
              <a:rPr lang="en-US" altLang="zh-CN" dirty="0"/>
              <a:t>lending/renting/leasing</a:t>
            </a:r>
            <a:r>
              <a:rPr lang="zh-CN" altLang="en-US" dirty="0"/>
              <a:t>：</a:t>
            </a:r>
            <a:r>
              <a:rPr lang="zh-CN" altLang="en-US" strike="sngStrike" dirty="0"/>
              <a:t>共享单车</a:t>
            </a:r>
            <a:r>
              <a:rPr lang="en-US" altLang="zh-CN" strike="sngStrike" dirty="0"/>
              <a:t>/</a:t>
            </a:r>
            <a:r>
              <a:rPr lang="zh-CN" altLang="en-US" strike="sngStrike" dirty="0"/>
              <a:t>汽车</a:t>
            </a:r>
            <a:r>
              <a:rPr lang="en-US" altLang="zh-CN" dirty="0"/>
              <a:t>/</a:t>
            </a:r>
            <a:r>
              <a:rPr lang="zh-CN" altLang="en-US" b="1" dirty="0"/>
              <a:t>充电宝</a:t>
            </a:r>
            <a:r>
              <a:rPr lang="zh-CN" altLang="en-US" dirty="0"/>
              <a:t>，</a:t>
            </a:r>
            <a:r>
              <a:rPr lang="zh-CN" altLang="en-US" dirty="0">
                <a:solidFill>
                  <a:srgbClr val="FF0000"/>
                </a:solidFill>
              </a:rPr>
              <a:t>特定资产在特定时间的使用权转移并获益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许可使用费 </a:t>
            </a:r>
            <a:r>
              <a:rPr lang="en-US" altLang="zh-CN" dirty="0"/>
              <a:t>licensing</a:t>
            </a:r>
            <a:r>
              <a:rPr lang="zh-CN" altLang="en-US" dirty="0"/>
              <a:t>：专利授权、版权（图片、音乐、字体）、</a:t>
            </a:r>
            <a:r>
              <a:rPr lang="zh-CN" altLang="en-US" b="1" i="1" dirty="0"/>
              <a:t>加盟或特许经营</a:t>
            </a:r>
            <a:endParaRPr lang="en-US" altLang="zh-CN" i="1" dirty="0"/>
          </a:p>
          <a:p>
            <a:pPr lvl="1"/>
            <a:r>
              <a:rPr lang="zh-CN" altLang="en-US" dirty="0"/>
              <a:t>经纪人佣金 </a:t>
            </a:r>
            <a:r>
              <a:rPr lang="en-US" altLang="zh-CN" dirty="0"/>
              <a:t>brokerage fees</a:t>
            </a:r>
            <a:r>
              <a:rPr lang="zh-CN" altLang="en-US" dirty="0"/>
              <a:t>：信用卡（交易手续费）、支付平台（交易与提现手续费）、中介</a:t>
            </a:r>
            <a:endParaRPr lang="en-US" altLang="zh-CN" dirty="0"/>
          </a:p>
          <a:p>
            <a:pPr lvl="1"/>
            <a:r>
              <a:rPr lang="zh-CN" altLang="en-US" dirty="0"/>
              <a:t>广告费 </a:t>
            </a:r>
            <a:r>
              <a:rPr lang="en-US" altLang="zh-CN" dirty="0"/>
              <a:t>advertising</a:t>
            </a:r>
            <a:r>
              <a:rPr lang="zh-CN" altLang="en-US" dirty="0"/>
              <a:t>：传媒、品牌策划、软件业与服务业；</a:t>
            </a:r>
            <a:r>
              <a:rPr lang="zh-CN" altLang="en-US" i="1" dirty="0">
                <a:solidFill>
                  <a:srgbClr val="FF0000"/>
                </a:solidFill>
              </a:rPr>
              <a:t>广告费增长乏力，分蛋糕的太多</a:t>
            </a:r>
          </a:p>
        </p:txBody>
      </p:sp>
    </p:spTree>
    <p:extLst>
      <p:ext uri="{BB962C8B-B14F-4D97-AF65-F5344CB8AC3E}">
        <p14:creationId xmlns:p14="http://schemas.microsoft.com/office/powerpoint/2010/main" val="619748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A5015E-DEB7-439C-9C9D-8D7EC6FF1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68E407B8-248A-4A4F-BAA0-B81095B81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74" y="1060466"/>
            <a:ext cx="7649076" cy="4740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48FCCFB-C864-41B7-9A87-98FB13293E6D}"/>
              </a:ext>
            </a:extLst>
          </p:cNvPr>
          <p:cNvSpPr/>
          <p:nvPr/>
        </p:nvSpPr>
        <p:spPr>
          <a:xfrm>
            <a:off x="5506856" y="3434416"/>
            <a:ext cx="1386038" cy="107442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 err="1"/>
              <a:t>CHannels</a:t>
            </a:r>
            <a:br>
              <a:rPr lang="en-US" altLang="zh-CN" sz="1350" dirty="0"/>
            </a:br>
            <a:r>
              <a:rPr lang="zh-CN" altLang="en-US" sz="1350" dirty="0"/>
              <a:t>企业与其客户群体沟通、联系、传递价值主张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C03F721-F765-4B8C-8DCB-E0F9078E8184}"/>
              </a:ext>
            </a:extLst>
          </p:cNvPr>
          <p:cNvSpPr/>
          <p:nvPr/>
        </p:nvSpPr>
        <p:spPr>
          <a:xfrm>
            <a:off x="5520091" y="1700663"/>
            <a:ext cx="1386038" cy="107442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Customer Relationship </a:t>
            </a:r>
            <a:br>
              <a:rPr lang="en-US" altLang="zh-CN" sz="1350" dirty="0"/>
            </a:br>
            <a:r>
              <a:rPr lang="zh-CN" altLang="en-US" sz="1350" dirty="0"/>
              <a:t>企业针对客户群体建立的客户关系类型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2594EC7-297C-4464-9168-7710DF4F2888}"/>
              </a:ext>
            </a:extLst>
          </p:cNvPr>
          <p:cNvSpPr/>
          <p:nvPr/>
        </p:nvSpPr>
        <p:spPr>
          <a:xfrm>
            <a:off x="4015242" y="2359993"/>
            <a:ext cx="1386038" cy="107442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Value Proposition</a:t>
            </a:r>
            <a:br>
              <a:rPr lang="en-US" altLang="zh-CN" sz="1350" dirty="0"/>
            </a:br>
            <a:r>
              <a:rPr lang="zh-CN" altLang="en-US" sz="1350" dirty="0"/>
              <a:t>为客户群体提供能为其创造价值的产品与服务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340AF53-FF1D-42ED-9177-14FBCBC877E9}"/>
              </a:ext>
            </a:extLst>
          </p:cNvPr>
          <p:cNvSpPr/>
          <p:nvPr/>
        </p:nvSpPr>
        <p:spPr>
          <a:xfrm>
            <a:off x="7024941" y="2336372"/>
            <a:ext cx="1386038" cy="107442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Customer</a:t>
            </a:r>
            <a:br>
              <a:rPr lang="en-US" altLang="zh-CN" sz="1350" dirty="0"/>
            </a:br>
            <a:r>
              <a:rPr lang="en-US" altLang="zh-CN" sz="1350" dirty="0"/>
              <a:t>Segments</a:t>
            </a:r>
            <a:br>
              <a:rPr lang="en-US" altLang="zh-CN" sz="1350" dirty="0"/>
            </a:br>
            <a:r>
              <a:rPr lang="zh-CN" altLang="en-US" sz="1350" dirty="0"/>
              <a:t>企业想要获得的和期望服务的目标机构与人群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D309210-62AB-4633-89EA-FAB20E415809}"/>
              </a:ext>
            </a:extLst>
          </p:cNvPr>
          <p:cNvSpPr/>
          <p:nvPr/>
        </p:nvSpPr>
        <p:spPr>
          <a:xfrm>
            <a:off x="5827198" y="4599833"/>
            <a:ext cx="1386038" cy="107442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Revenue</a:t>
            </a:r>
            <a:br>
              <a:rPr lang="en-US" altLang="zh-CN" sz="1350" dirty="0"/>
            </a:br>
            <a:r>
              <a:rPr lang="en-US" altLang="zh-CN" sz="1350" dirty="0"/>
              <a:t>Streams</a:t>
            </a:r>
            <a:br>
              <a:rPr lang="en-US" altLang="zh-CN" sz="1350" dirty="0"/>
            </a:br>
            <a:r>
              <a:rPr lang="zh-CN" altLang="en-US" sz="1350" dirty="0"/>
              <a:t>企业从客户群体获得的现金收益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EE475B7-EE88-4C46-9561-6B9164FE8BC0}"/>
              </a:ext>
            </a:extLst>
          </p:cNvPr>
          <p:cNvSpPr/>
          <p:nvPr/>
        </p:nvSpPr>
        <p:spPr>
          <a:xfrm>
            <a:off x="2493547" y="3434418"/>
            <a:ext cx="1386038" cy="11004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Key</a:t>
            </a:r>
            <a:br>
              <a:rPr lang="en-US" altLang="zh-CN" sz="1350" dirty="0"/>
            </a:br>
            <a:r>
              <a:rPr lang="en-US" altLang="zh-CN" sz="1350" dirty="0"/>
              <a:t>Resources</a:t>
            </a:r>
            <a:br>
              <a:rPr lang="en-US" altLang="zh-CN" sz="1350" dirty="0"/>
            </a:br>
            <a:r>
              <a:rPr lang="zh-CN" altLang="en-US" sz="1350" dirty="0"/>
              <a:t>保证商业模式顺利运行所需的最重要的资产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026F0B7-145D-4434-AD00-9869EEC087CE}"/>
              </a:ext>
            </a:extLst>
          </p:cNvPr>
          <p:cNvSpPr/>
          <p:nvPr/>
        </p:nvSpPr>
        <p:spPr>
          <a:xfrm>
            <a:off x="2493547" y="1719469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Key</a:t>
            </a:r>
            <a:br>
              <a:rPr lang="en-US" altLang="zh-CN" sz="1350" dirty="0"/>
            </a:br>
            <a:r>
              <a:rPr lang="en-US" altLang="zh-CN" sz="1350" dirty="0"/>
              <a:t>Activities</a:t>
            </a:r>
            <a:br>
              <a:rPr lang="en-US" altLang="zh-CN" sz="1350" dirty="0"/>
            </a:br>
            <a:r>
              <a:rPr lang="zh-CN" altLang="en-US" sz="1350" dirty="0"/>
              <a:t>保证商业模式顺利运行所需做的最重要的事情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1DC09CE-B67A-4D40-B41D-A2304C5FDDF3}"/>
              </a:ext>
            </a:extLst>
          </p:cNvPr>
          <p:cNvSpPr/>
          <p:nvPr/>
        </p:nvSpPr>
        <p:spPr>
          <a:xfrm>
            <a:off x="992161" y="2347960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Key</a:t>
            </a:r>
            <a:br>
              <a:rPr lang="en-US" altLang="zh-CN" sz="1350" dirty="0"/>
            </a:br>
            <a:r>
              <a:rPr lang="en-US" altLang="zh-CN" sz="1350" dirty="0"/>
              <a:t>Partnership</a:t>
            </a:r>
            <a:br>
              <a:rPr lang="en-US" altLang="zh-CN" sz="1350" dirty="0"/>
            </a:br>
            <a:r>
              <a:rPr lang="zh-CN" altLang="en-US" sz="1350" dirty="0"/>
              <a:t>保证商业模式顺利运行的供应商与合作伙伴网络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ED4AB5D-5FFA-4DD2-A5E4-827A9CEA1447}"/>
              </a:ext>
            </a:extLst>
          </p:cNvPr>
          <p:cNvSpPr/>
          <p:nvPr/>
        </p:nvSpPr>
        <p:spPr>
          <a:xfrm>
            <a:off x="2486325" y="4599833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Cost</a:t>
            </a:r>
            <a:br>
              <a:rPr lang="en-US" altLang="zh-CN" sz="1350" dirty="0"/>
            </a:br>
            <a:r>
              <a:rPr lang="en-US" altLang="zh-CN" sz="1350" dirty="0"/>
              <a:t>Structure</a:t>
            </a:r>
            <a:br>
              <a:rPr lang="en-US" altLang="zh-CN" sz="1350" dirty="0"/>
            </a:br>
            <a:r>
              <a:rPr lang="zh-CN" altLang="en-US" sz="1350" dirty="0"/>
              <a:t>运营一个商业模式所发生的全部成本</a:t>
            </a:r>
          </a:p>
        </p:txBody>
      </p:sp>
    </p:spTree>
    <p:extLst>
      <p:ext uri="{BB962C8B-B14F-4D97-AF65-F5344CB8AC3E}">
        <p14:creationId xmlns:p14="http://schemas.microsoft.com/office/powerpoint/2010/main" val="3804632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682428-3C51-4CCA-9B85-A1BE5FE65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306677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CH</a:t>
            </a:r>
            <a:r>
              <a:rPr lang="zh-CN" altLang="en-US" dirty="0"/>
              <a:t>的进一步讨论 </a:t>
            </a:r>
            <a:r>
              <a:rPr lang="en-US" altLang="zh-CN" dirty="0"/>
              <a:t>– </a:t>
            </a:r>
            <a:r>
              <a:rPr lang="zh-CN" altLang="en-US" dirty="0"/>
              <a:t>无处不在的渠道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BFDB02-5902-4F66-871E-34E3D143D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42" y="948907"/>
            <a:ext cx="8931868" cy="5909093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渠道通路的重要性</a:t>
            </a:r>
            <a:endParaRPr lang="en-US" altLang="zh-CN" dirty="0"/>
          </a:p>
          <a:p>
            <a:pPr lvl="1"/>
            <a:r>
              <a:rPr lang="zh-CN" altLang="en-US" dirty="0"/>
              <a:t>商业的本质，人人互联成本为零的最大发力点</a:t>
            </a:r>
            <a:endParaRPr lang="en-US" altLang="zh-CN" dirty="0"/>
          </a:p>
          <a:p>
            <a:pPr lvl="1"/>
            <a:r>
              <a:rPr lang="zh-CN" altLang="en-US" dirty="0"/>
              <a:t>与产品设计的关系微妙：渠道对同类产品竞争起核心作用；过度重视容易引发反噬（品质与</a:t>
            </a:r>
            <a:r>
              <a:rPr lang="zh-CN" altLang="en-US" b="1" dirty="0"/>
              <a:t>信任</a:t>
            </a:r>
            <a:r>
              <a:rPr lang="zh-CN" altLang="en-US" dirty="0"/>
              <a:t>的失配）</a:t>
            </a:r>
            <a:r>
              <a:rPr lang="en-US" altLang="zh-CN" dirty="0"/>
              <a:t>- </a:t>
            </a:r>
            <a:r>
              <a:rPr lang="zh-CN" altLang="en-US" dirty="0"/>
              <a:t>宝洁</a:t>
            </a:r>
            <a:r>
              <a:rPr lang="en-US" altLang="zh-CN" dirty="0"/>
              <a:t>/</a:t>
            </a:r>
            <a:r>
              <a:rPr lang="zh-CN" altLang="en-US" dirty="0"/>
              <a:t>联合利华 </a:t>
            </a:r>
            <a:r>
              <a:rPr lang="en-US" altLang="zh-CN" dirty="0" err="1"/>
              <a:t>v.s</a:t>
            </a:r>
            <a:r>
              <a:rPr lang="en-US" altLang="zh-CN" dirty="0"/>
              <a:t>. </a:t>
            </a:r>
            <a:r>
              <a:rPr lang="zh-CN" altLang="en-US" dirty="0"/>
              <a:t>三只松鼠</a:t>
            </a:r>
            <a:r>
              <a:rPr lang="en-US" altLang="zh-CN" dirty="0"/>
              <a:t>/</a:t>
            </a:r>
            <a:r>
              <a:rPr lang="zh-CN" altLang="en-US" dirty="0"/>
              <a:t>莎普爱思</a:t>
            </a:r>
            <a:endParaRPr lang="en-US" altLang="zh-CN" dirty="0"/>
          </a:p>
          <a:p>
            <a:pPr lvl="1"/>
            <a:r>
              <a:rPr lang="zh-CN" altLang="en-US" dirty="0"/>
              <a:t>“产品设计运维一体化”：</a:t>
            </a:r>
            <a:r>
              <a:rPr lang="en-US" altLang="zh-CN" dirty="0"/>
              <a:t>CH</a:t>
            </a:r>
            <a:r>
              <a:rPr lang="zh-CN" altLang="en-US" dirty="0"/>
              <a:t>承载</a:t>
            </a:r>
            <a:r>
              <a:rPr lang="en-US" altLang="zh-CN" dirty="0"/>
              <a:t>VP</a:t>
            </a:r>
            <a:r>
              <a:rPr lang="zh-CN" altLang="en-US" dirty="0"/>
              <a:t>与</a:t>
            </a:r>
            <a:r>
              <a:rPr lang="en-US" altLang="zh-CN" dirty="0"/>
              <a:t>CS</a:t>
            </a:r>
            <a:r>
              <a:rPr lang="zh-CN" altLang="en-US" dirty="0"/>
              <a:t>的组合关系，用不断推出的新产品进行营销 </a:t>
            </a:r>
            <a:r>
              <a:rPr lang="en-US" altLang="zh-CN" dirty="0"/>
              <a:t>– </a:t>
            </a:r>
            <a:r>
              <a:rPr lang="zh-CN" altLang="en-US" dirty="0"/>
              <a:t>强化</a:t>
            </a:r>
            <a:r>
              <a:rPr lang="en-US" altLang="zh-CN" dirty="0"/>
              <a:t>/</a:t>
            </a:r>
            <a:r>
              <a:rPr lang="zh-CN" altLang="en-US" dirty="0"/>
              <a:t>更新</a:t>
            </a:r>
            <a:r>
              <a:rPr lang="en-US" altLang="zh-CN" dirty="0"/>
              <a:t>VP</a:t>
            </a:r>
            <a:r>
              <a:rPr lang="zh-CN" altLang="en-US" dirty="0"/>
              <a:t>，加强</a:t>
            </a:r>
            <a:r>
              <a:rPr lang="en-US" altLang="zh-CN" dirty="0"/>
              <a:t>/</a:t>
            </a:r>
            <a:r>
              <a:rPr lang="zh-CN" altLang="en-US" dirty="0"/>
              <a:t>拓展</a:t>
            </a:r>
            <a:r>
              <a:rPr lang="en-US" altLang="zh-CN" dirty="0"/>
              <a:t>CS</a:t>
            </a:r>
            <a:r>
              <a:rPr lang="zh-CN" altLang="en-US" dirty="0"/>
              <a:t>对系列产品服务的认知</a:t>
            </a:r>
            <a:endParaRPr lang="en-US" altLang="zh-CN" dirty="0"/>
          </a:p>
          <a:p>
            <a:pPr lvl="1"/>
            <a:r>
              <a:rPr lang="zh-CN" altLang="en-US" dirty="0"/>
              <a:t>（免费）公开渠道：微信公号、朋友圈、小程序、</a:t>
            </a:r>
            <a:r>
              <a:rPr lang="en-US" altLang="zh-CN" dirty="0"/>
              <a:t>B</a:t>
            </a:r>
            <a:r>
              <a:rPr lang="zh-CN" altLang="en-US" dirty="0"/>
              <a:t>站与短视频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直播带货：最新涌现的渠道通路</a:t>
            </a:r>
            <a:endParaRPr lang="en-US" altLang="zh-CN" dirty="0"/>
          </a:p>
          <a:p>
            <a:pPr lvl="1"/>
            <a:r>
              <a:rPr lang="zh-CN" altLang="en-US" dirty="0"/>
              <a:t>手机淘宝</a:t>
            </a:r>
            <a:r>
              <a:rPr lang="en-US" altLang="zh-CN" dirty="0"/>
              <a:t>-</a:t>
            </a:r>
            <a:r>
              <a:rPr lang="zh-CN" altLang="en-US" dirty="0"/>
              <a:t>淘宝直播：阿里系电商在移动互联时代渡劫的关键 </a:t>
            </a:r>
            <a:r>
              <a:rPr lang="en-US" altLang="zh-CN" dirty="0"/>
              <a:t>– </a:t>
            </a:r>
            <a:r>
              <a:rPr lang="zh-CN" altLang="en-US" dirty="0"/>
              <a:t>移动流量获得</a:t>
            </a:r>
            <a:endParaRPr lang="en-US" altLang="zh-CN" dirty="0"/>
          </a:p>
          <a:p>
            <a:pPr lvl="2"/>
            <a:r>
              <a:rPr lang="en-US" altLang="zh-CN" sz="2300" b="1" dirty="0"/>
              <a:t>2019</a:t>
            </a:r>
            <a:r>
              <a:rPr lang="zh-CN" altLang="en-US" sz="2300" b="1" dirty="0"/>
              <a:t>年马云：“每晚</a:t>
            </a:r>
            <a:r>
              <a:rPr lang="en-US" altLang="zh-CN" sz="2300" b="1" dirty="0"/>
              <a:t>1700</a:t>
            </a:r>
            <a:r>
              <a:rPr lang="zh-CN" altLang="en-US" sz="2300" b="1" dirty="0"/>
              <a:t>万人逛淘宝但什么都不买”</a:t>
            </a:r>
            <a:r>
              <a:rPr lang="zh-CN" altLang="en-US" sz="2300" dirty="0"/>
              <a:t>，</a:t>
            </a:r>
            <a:r>
              <a:rPr lang="zh-CN" altLang="en-US" sz="2300" dirty="0">
                <a:solidFill>
                  <a:srgbClr val="FF0000"/>
                </a:solidFill>
              </a:rPr>
              <a:t>“流量黑洞”的奇迹</a:t>
            </a:r>
            <a:endParaRPr lang="en-US" altLang="zh-CN" sz="2300" dirty="0"/>
          </a:p>
          <a:p>
            <a:pPr lvl="1"/>
            <a:r>
              <a:rPr lang="zh-CN" altLang="en-US" dirty="0"/>
              <a:t>特点：</a:t>
            </a:r>
            <a:r>
              <a:rPr lang="zh-CN" altLang="en-US" b="1" dirty="0"/>
              <a:t>模拟线下体验</a:t>
            </a:r>
            <a:r>
              <a:rPr lang="zh-CN" altLang="en-US" dirty="0"/>
              <a:t>；信任敏感度高；“低价”</a:t>
            </a:r>
            <a:r>
              <a:rPr lang="en-US" altLang="zh-CN" dirty="0"/>
              <a:t>-</a:t>
            </a:r>
            <a:r>
              <a:rPr lang="zh-CN" altLang="en-US" dirty="0"/>
              <a:t>“出新”</a:t>
            </a:r>
            <a:endParaRPr lang="en-US" altLang="zh-CN" dirty="0"/>
          </a:p>
          <a:p>
            <a:pPr lvl="1"/>
            <a:r>
              <a:rPr lang="en-US" altLang="zh-CN" dirty="0"/>
              <a:t>2021</a:t>
            </a:r>
            <a:r>
              <a:rPr lang="zh-CN" altLang="en-US" dirty="0"/>
              <a:t>淘宝“双十一”直播：李佳琦</a:t>
            </a:r>
            <a:r>
              <a:rPr lang="en-US" altLang="zh-CN" dirty="0"/>
              <a:t>106.5</a:t>
            </a:r>
            <a:r>
              <a:rPr lang="zh-CN" altLang="en-US" dirty="0"/>
              <a:t>亿（佣金</a:t>
            </a:r>
            <a:r>
              <a:rPr lang="en-US" altLang="zh-CN" dirty="0"/>
              <a:t>20.2</a:t>
            </a:r>
            <a:r>
              <a:rPr lang="zh-CN" altLang="en-US" dirty="0"/>
              <a:t>亿，触发所得税税率上限</a:t>
            </a:r>
            <a:r>
              <a:rPr lang="en-US" altLang="zh-CN" dirty="0"/>
              <a:t>45%</a:t>
            </a:r>
            <a:r>
              <a:rPr lang="zh-CN" altLang="en-US" dirty="0"/>
              <a:t>），薇娅</a:t>
            </a:r>
            <a:r>
              <a:rPr lang="en-US" altLang="zh-CN" dirty="0"/>
              <a:t>82.5</a:t>
            </a:r>
            <a:r>
              <a:rPr lang="zh-CN" altLang="en-US" dirty="0"/>
              <a:t>亿（第三名</a:t>
            </a:r>
            <a:r>
              <a:rPr lang="en-US" altLang="zh-CN" dirty="0"/>
              <a:t>9.3</a:t>
            </a:r>
            <a:r>
              <a:rPr lang="zh-CN" altLang="en-US" dirty="0"/>
              <a:t>亿，第四名</a:t>
            </a:r>
            <a:r>
              <a:rPr lang="en-US" altLang="zh-CN" dirty="0"/>
              <a:t>1.6</a:t>
            </a:r>
            <a:r>
              <a:rPr lang="zh-CN" altLang="en-US" dirty="0"/>
              <a:t>亿）</a:t>
            </a:r>
            <a:endParaRPr lang="en-US" altLang="zh-CN" sz="100" dirty="0"/>
          </a:p>
          <a:p>
            <a:r>
              <a:rPr lang="en-US" altLang="zh-CN" dirty="0"/>
              <a:t>2015</a:t>
            </a:r>
            <a:r>
              <a:rPr lang="zh-CN" altLang="en-US" dirty="0"/>
              <a:t>年</a:t>
            </a:r>
            <a:r>
              <a:rPr lang="en-US" altLang="zh-CN" dirty="0"/>
              <a:t>4</a:t>
            </a:r>
            <a:r>
              <a:rPr lang="zh-CN" altLang="en-US" dirty="0"/>
              <a:t>月，雷军表示：“小米是电商”</a:t>
            </a:r>
            <a:endParaRPr lang="en-US" altLang="zh-CN" dirty="0"/>
          </a:p>
          <a:p>
            <a:pPr lvl="1"/>
            <a:r>
              <a:rPr lang="zh-CN" altLang="en-US" dirty="0"/>
              <a:t>小米</a:t>
            </a:r>
            <a:r>
              <a:rPr lang="en-US" altLang="zh-CN" dirty="0"/>
              <a:t>10</a:t>
            </a:r>
            <a:r>
              <a:rPr lang="zh-CN" altLang="en-US" dirty="0"/>
              <a:t>之前，小米的</a:t>
            </a:r>
            <a:r>
              <a:rPr lang="en-US" altLang="zh-CN" dirty="0"/>
              <a:t>VP</a:t>
            </a:r>
            <a:r>
              <a:rPr lang="zh-CN" altLang="en-US" dirty="0"/>
              <a:t>与</a:t>
            </a:r>
            <a:r>
              <a:rPr lang="en-US" altLang="zh-CN" dirty="0"/>
              <a:t>CS</a:t>
            </a:r>
            <a:r>
              <a:rPr lang="zh-CN" altLang="en-US" dirty="0"/>
              <a:t>组合、以及红米的出现导致小米手机本身不赚钱（但有流量</a:t>
            </a:r>
            <a:r>
              <a:rPr lang="en-US" altLang="zh-CN" dirty="0"/>
              <a:t>- 200w</a:t>
            </a:r>
            <a:r>
              <a:rPr lang="zh-CN" altLang="en-US" dirty="0"/>
              <a:t>圆角与“</a:t>
            </a:r>
            <a:r>
              <a:rPr lang="en-US" altLang="zh-CN" dirty="0" err="1"/>
              <a:t>xiaomi</a:t>
            </a:r>
            <a:r>
              <a:rPr lang="zh-CN" altLang="en-US" dirty="0"/>
              <a:t>”），小米手机可视作米家生态的“渠道”</a:t>
            </a:r>
            <a:endParaRPr lang="en-US" altLang="zh-CN" dirty="0"/>
          </a:p>
          <a:p>
            <a:pPr lvl="2"/>
            <a:r>
              <a:rPr lang="zh-CN" altLang="en-US" sz="2100" dirty="0"/>
              <a:t>战略抉择：聚焦品类还是拓展生态？（</a:t>
            </a:r>
            <a:r>
              <a:rPr lang="en-US" altLang="zh-CN" sz="2100" dirty="0"/>
              <a:t>B</a:t>
            </a:r>
            <a:r>
              <a:rPr lang="zh-CN" altLang="en-US" sz="2100" dirty="0"/>
              <a:t>站：</a:t>
            </a:r>
            <a:r>
              <a:rPr lang="en-US" altLang="zh-CN" sz="2100" dirty="0" err="1"/>
              <a:t>Taptap</a:t>
            </a:r>
            <a:r>
              <a:rPr lang="zh-CN" altLang="en-US" sz="2100" dirty="0"/>
              <a:t>还是中国</a:t>
            </a:r>
            <a:r>
              <a:rPr lang="en-US" altLang="zh-CN" sz="2100" dirty="0"/>
              <a:t>YouTube</a:t>
            </a:r>
            <a:r>
              <a:rPr lang="zh-CN" altLang="en-US" sz="2100" dirty="0"/>
              <a:t>）</a:t>
            </a:r>
            <a:endParaRPr lang="en-US" altLang="zh-CN" sz="2100" dirty="0"/>
          </a:p>
          <a:p>
            <a:pPr lvl="2"/>
            <a:r>
              <a:rPr lang="zh-CN" altLang="en-US" sz="2100" b="1" dirty="0"/>
              <a:t>小米</a:t>
            </a:r>
            <a:r>
              <a:rPr lang="en-US" altLang="zh-CN" sz="2100" b="1" dirty="0"/>
              <a:t>4</a:t>
            </a:r>
            <a:r>
              <a:rPr lang="zh-CN" altLang="en-US" sz="2100" dirty="0"/>
              <a:t>于</a:t>
            </a:r>
            <a:r>
              <a:rPr lang="en-US" altLang="zh-CN" sz="2100" dirty="0"/>
              <a:t>2014.7</a:t>
            </a:r>
            <a:r>
              <a:rPr lang="zh-CN" altLang="en-US" sz="2100" dirty="0"/>
              <a:t>月底首发，</a:t>
            </a:r>
            <a:r>
              <a:rPr lang="en-US" altLang="zh-CN" sz="2100" dirty="0"/>
              <a:t>2021</a:t>
            </a:r>
            <a:r>
              <a:rPr lang="zh-CN" altLang="en-US" sz="2100" dirty="0"/>
              <a:t>年上半年宣布</a:t>
            </a:r>
            <a:r>
              <a:rPr lang="zh-CN" altLang="en-US" sz="2100" b="1" dirty="0"/>
              <a:t>造车（房车 </a:t>
            </a:r>
            <a:r>
              <a:rPr lang="en-US" altLang="zh-CN" sz="2100" b="1" dirty="0" err="1"/>
              <a:t>v.s</a:t>
            </a:r>
            <a:r>
              <a:rPr lang="en-US" altLang="zh-CN" sz="2100" b="1" dirty="0"/>
              <a:t>. </a:t>
            </a:r>
            <a:r>
              <a:rPr lang="zh-CN" altLang="en-US" sz="2100" b="1" dirty="0"/>
              <a:t>轿车？）</a:t>
            </a:r>
            <a:endParaRPr lang="en-US" altLang="zh-CN" sz="2100" b="1" dirty="0"/>
          </a:p>
          <a:p>
            <a:pPr lvl="1"/>
            <a:r>
              <a:rPr lang="zh-CN" altLang="en-US" dirty="0"/>
              <a:t>小米手机</a:t>
            </a:r>
            <a:r>
              <a:rPr lang="en-US" altLang="zh-CN" dirty="0"/>
              <a:t>+</a:t>
            </a:r>
            <a:r>
              <a:rPr lang="zh-CN" altLang="en-US" dirty="0"/>
              <a:t>米家生态 </a:t>
            </a:r>
            <a:r>
              <a:rPr lang="en-US" altLang="zh-CN" dirty="0"/>
              <a:t>= </a:t>
            </a:r>
            <a:r>
              <a:rPr lang="zh-CN" altLang="en-US" dirty="0"/>
              <a:t>新时代中国“宜家”？</a:t>
            </a:r>
            <a:endParaRPr lang="en-US" altLang="zh-CN" dirty="0"/>
          </a:p>
          <a:p>
            <a:pPr lvl="2"/>
            <a:r>
              <a:rPr lang="zh-CN" altLang="en-US" sz="2100" dirty="0"/>
              <a:t>小米手机定位在调整：“米冲高，关键年” </a:t>
            </a:r>
            <a:r>
              <a:rPr lang="en-US" altLang="zh-CN" sz="2100" dirty="0"/>
              <a:t>V.S. “</a:t>
            </a:r>
            <a:r>
              <a:rPr lang="zh-CN" altLang="en-US" sz="2100" dirty="0"/>
              <a:t>谁还敢买小米奇迹</a:t>
            </a:r>
            <a:r>
              <a:rPr lang="en-US" altLang="zh-CN" sz="2100" dirty="0"/>
              <a:t>”</a:t>
            </a:r>
          </a:p>
          <a:p>
            <a:pPr lvl="3"/>
            <a:r>
              <a:rPr lang="en-US" altLang="zh-CN" sz="1900" dirty="0"/>
              <a:t>MIUI</a:t>
            </a:r>
            <a:r>
              <a:rPr lang="zh-CN" altLang="en-US" sz="1900" dirty="0"/>
              <a:t>“失控”的原因：品类激增、松散组织、加速迭代、需求（</a:t>
            </a:r>
            <a:r>
              <a:rPr lang="zh-CN" altLang="en-US" sz="1900" b="1" dirty="0"/>
              <a:t>可追踪性</a:t>
            </a:r>
            <a:r>
              <a:rPr lang="zh-CN" altLang="en-US" sz="1900" dirty="0"/>
              <a:t>）失控</a:t>
            </a:r>
            <a:endParaRPr lang="en-US" altLang="zh-CN" sz="19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208150B-7493-8F85-068C-9DF0A76B1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6" y="2932473"/>
            <a:ext cx="9144000" cy="3560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1F3B249-D863-9A65-22DA-9A50777C8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4223" y="224861"/>
            <a:ext cx="5654297" cy="251043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DD90FFB-0B01-6A7F-731C-53A20B431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0355" y="69014"/>
            <a:ext cx="6167276" cy="356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43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2A470-4526-4253-AA7E-C6FDEFF1D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4216" y="194646"/>
            <a:ext cx="4183574" cy="791870"/>
          </a:xfrm>
        </p:spPr>
        <p:txBody>
          <a:bodyPr/>
          <a:lstStyle/>
          <a:p>
            <a:r>
              <a:rPr lang="en-US" altLang="zh-CN" dirty="0"/>
              <a:t>R$</a:t>
            </a:r>
            <a:r>
              <a:rPr lang="zh-CN" altLang="en-US" dirty="0"/>
              <a:t>的进一步讨论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0CDE3-8F72-4CCD-BB41-5788B976D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58678"/>
            <a:ext cx="9143999" cy="6090466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dirty="0"/>
              <a:t>三级价格歧视（差异定价）</a:t>
            </a:r>
            <a:endParaRPr lang="en-US" altLang="zh-CN" dirty="0"/>
          </a:p>
          <a:p>
            <a:pPr lvl="1"/>
            <a:r>
              <a:rPr lang="zh-CN" altLang="en-US" dirty="0"/>
              <a:t>按人（杀价、拍卖、杀熟）</a:t>
            </a:r>
            <a:endParaRPr lang="en-US" altLang="zh-CN" dirty="0"/>
          </a:p>
          <a:p>
            <a:pPr lvl="1"/>
            <a:r>
              <a:rPr lang="zh-CN" altLang="en-US" dirty="0"/>
              <a:t>按量（批发、团购、套餐、优惠券、峰谷阶梯定价）</a:t>
            </a:r>
            <a:endParaRPr lang="en-US" altLang="zh-CN" dirty="0"/>
          </a:p>
          <a:p>
            <a:pPr lvl="1"/>
            <a:r>
              <a:rPr lang="zh-CN" altLang="en-US" dirty="0"/>
              <a:t>按类（可选择的差异化服务：氪金、</a:t>
            </a:r>
            <a:r>
              <a:rPr lang="en-US" altLang="zh-CN" dirty="0"/>
              <a:t>VIP</a:t>
            </a:r>
            <a:r>
              <a:rPr lang="zh-CN" altLang="en-US" dirty="0"/>
              <a:t>、加急、视频会员、精装与典藏、机票折扣、社交裂变与私域流量）</a:t>
            </a:r>
            <a:endParaRPr lang="en-US" altLang="zh-CN" dirty="0"/>
          </a:p>
          <a:p>
            <a:pPr lvl="1"/>
            <a:r>
              <a:rPr lang="en-US" altLang="zh-CN" dirty="0"/>
              <a:t>2021</a:t>
            </a:r>
            <a:r>
              <a:rPr lang="zh-CN" altLang="en-US" dirty="0"/>
              <a:t>年</a:t>
            </a:r>
            <a:r>
              <a:rPr lang="en-US" altLang="zh-CN" dirty="0"/>
              <a:t>8</a:t>
            </a:r>
            <a:r>
              <a:rPr lang="zh-CN" altLang="en-US" dirty="0"/>
              <a:t>月</a:t>
            </a:r>
            <a:r>
              <a:rPr lang="en-US" altLang="zh-CN" dirty="0"/>
              <a:t>27</a:t>
            </a:r>
            <a:r>
              <a:rPr lang="zh-CN" altLang="en-US" dirty="0"/>
              <a:t>日，网信办</a:t>
            </a:r>
            <a:r>
              <a:rPr lang="en-US" altLang="zh-CN" dirty="0"/>
              <a:t>《</a:t>
            </a:r>
            <a:r>
              <a:rPr lang="zh-CN" altLang="en-US" dirty="0"/>
              <a:t>互联网信息服务</a:t>
            </a:r>
            <a:r>
              <a:rPr lang="zh-CN" altLang="en-US" b="1" dirty="0"/>
              <a:t>算法推荐</a:t>
            </a:r>
            <a:r>
              <a:rPr lang="zh-CN" altLang="en-US" dirty="0"/>
              <a:t>管理规定（征求意见稿）</a:t>
            </a:r>
            <a:r>
              <a:rPr lang="en-US" altLang="zh-CN" dirty="0"/>
              <a:t>》</a:t>
            </a:r>
          </a:p>
          <a:p>
            <a:pPr lvl="2"/>
            <a:r>
              <a:rPr lang="zh-CN" altLang="en-US" dirty="0"/>
              <a:t>“算法推荐服务提供者向消费者销售商品或者提供服务的，应当保护消费者合法权益，</a:t>
            </a:r>
            <a:r>
              <a:rPr lang="zh-CN" altLang="en-US" dirty="0">
                <a:solidFill>
                  <a:srgbClr val="FF0000"/>
                </a:solidFill>
              </a:rPr>
              <a:t>不得根据消费者的偏好、交易习惯等特征，利用算法在交易价格等交易条件上实行不合理的差别待遇</a:t>
            </a:r>
            <a:r>
              <a:rPr lang="zh-CN" altLang="en-US" dirty="0"/>
              <a:t>等违法行为”，“</a:t>
            </a:r>
            <a:r>
              <a:rPr lang="zh-CN" altLang="en-US" dirty="0">
                <a:solidFill>
                  <a:srgbClr val="FF0000"/>
                </a:solidFill>
              </a:rPr>
              <a:t>可自主关闭算法推荐</a:t>
            </a:r>
            <a:r>
              <a:rPr lang="zh-CN" altLang="en-US" dirty="0"/>
              <a:t>”</a:t>
            </a:r>
            <a:endParaRPr lang="en-US" altLang="zh-CN" dirty="0"/>
          </a:p>
          <a:p>
            <a:pPr lvl="2"/>
            <a:r>
              <a:rPr lang="en-US" altLang="zh-CN" dirty="0"/>
              <a:t>2020.10.1</a:t>
            </a:r>
            <a:r>
              <a:rPr lang="zh-CN" altLang="en-US" dirty="0"/>
              <a:t>出台</a:t>
            </a:r>
            <a:r>
              <a:rPr lang="en-US" altLang="zh-CN" dirty="0"/>
              <a:t>《</a:t>
            </a:r>
            <a:r>
              <a:rPr lang="zh-CN" altLang="en-US" dirty="0"/>
              <a:t>在线旅游经营服务管理暂行规定</a:t>
            </a:r>
            <a:r>
              <a:rPr lang="en-US" altLang="zh-CN" dirty="0"/>
              <a:t>》</a:t>
            </a:r>
            <a:r>
              <a:rPr lang="zh-CN" altLang="en-US" dirty="0"/>
              <a:t>；</a:t>
            </a:r>
            <a:r>
              <a:rPr lang="en-US" altLang="zh-CN" dirty="0"/>
              <a:t>2021.11.1</a:t>
            </a:r>
            <a:r>
              <a:rPr lang="zh-CN" altLang="en-US" dirty="0"/>
              <a:t>实行</a:t>
            </a:r>
            <a:r>
              <a:rPr lang="en-US" altLang="zh-CN" dirty="0"/>
              <a:t>《</a:t>
            </a:r>
            <a:r>
              <a:rPr lang="zh-CN" altLang="en-US" dirty="0"/>
              <a:t>个人信息保护法</a:t>
            </a:r>
            <a:r>
              <a:rPr lang="en-US" altLang="zh-CN" dirty="0"/>
              <a:t>》</a:t>
            </a:r>
          </a:p>
          <a:p>
            <a:pPr marL="0" indent="0">
              <a:buNone/>
            </a:pPr>
            <a:endParaRPr lang="zh-CN" altLang="en-US" sz="100" dirty="0"/>
          </a:p>
          <a:p>
            <a:r>
              <a:rPr lang="zh-CN" altLang="en-US" dirty="0"/>
              <a:t>“双十一盖楼、砍一刀</a:t>
            </a:r>
            <a:r>
              <a:rPr lang="en-US" altLang="zh-CN" dirty="0"/>
              <a:t>&amp;</a:t>
            </a:r>
            <a:r>
              <a:rPr lang="zh-CN" altLang="en-US" dirty="0"/>
              <a:t>百亿补贴、私域流量”</a:t>
            </a:r>
            <a:endParaRPr lang="en-US" altLang="zh-CN" dirty="0"/>
          </a:p>
          <a:p>
            <a:pPr lvl="1"/>
            <a:r>
              <a:rPr lang="zh-CN" altLang="en-US" dirty="0"/>
              <a:t>游戏机制锁定的大量流量</a:t>
            </a:r>
            <a:endParaRPr lang="en-US" altLang="zh-CN" dirty="0"/>
          </a:p>
          <a:p>
            <a:pPr lvl="2"/>
            <a:r>
              <a:rPr lang="zh-CN" altLang="en-US" dirty="0"/>
              <a:t>用个人的精力与社会关系证明你对折扣的“渴望”</a:t>
            </a:r>
            <a:endParaRPr lang="en-US" altLang="zh-CN" dirty="0"/>
          </a:p>
          <a:p>
            <a:pPr lvl="2"/>
            <a:r>
              <a:rPr lang="zh-CN" altLang="en-US" dirty="0"/>
              <a:t>通过适度折扣充分发掘消费欲望与潜力</a:t>
            </a:r>
            <a:endParaRPr lang="en-US" altLang="zh-CN" dirty="0"/>
          </a:p>
          <a:p>
            <a:pPr lvl="1"/>
            <a:r>
              <a:rPr lang="zh-CN" altLang="en-US" dirty="0"/>
              <a:t>当前最强营销手段：</a:t>
            </a:r>
            <a:r>
              <a:rPr lang="en-US" altLang="zh-CN" dirty="0"/>
              <a:t>PDD</a:t>
            </a:r>
            <a:r>
              <a:rPr lang="zh-CN" altLang="en-US" dirty="0"/>
              <a:t>百亿补贴（“人货场”理论）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rgbClr val="FF0000"/>
                </a:solidFill>
              </a:rPr>
              <a:t>人：价格敏感的高渴望群体（学生</a:t>
            </a:r>
            <a:r>
              <a:rPr lang="en-US" altLang="zh-CN" dirty="0">
                <a:solidFill>
                  <a:srgbClr val="FF0000"/>
                </a:solidFill>
              </a:rPr>
              <a:t>-B</a:t>
            </a:r>
            <a:r>
              <a:rPr lang="zh-CN" altLang="en-US" dirty="0">
                <a:solidFill>
                  <a:srgbClr val="FF0000"/>
                </a:solidFill>
              </a:rPr>
              <a:t>站）；货：有趣好玩但</a:t>
            </a:r>
            <a:r>
              <a:rPr lang="zh-CN" altLang="en-US" b="1" dirty="0">
                <a:solidFill>
                  <a:srgbClr val="FF0000"/>
                </a:solidFill>
              </a:rPr>
              <a:t>不那么急需</a:t>
            </a:r>
            <a:r>
              <a:rPr lang="zh-CN" altLang="en-US" dirty="0">
                <a:solidFill>
                  <a:srgbClr val="FF0000"/>
                </a:solidFill>
              </a:rPr>
              <a:t>的大牌（品牌消费电子、产品）；场：</a:t>
            </a:r>
            <a:r>
              <a:rPr lang="en-US" altLang="zh-CN" dirty="0">
                <a:solidFill>
                  <a:srgbClr val="FF0000"/>
                </a:solidFill>
              </a:rPr>
              <a:t>PDD</a:t>
            </a:r>
            <a:r>
              <a:rPr lang="zh-CN" altLang="en-US" dirty="0">
                <a:solidFill>
                  <a:srgbClr val="FF0000"/>
                </a:solidFill>
              </a:rPr>
              <a:t>强渠道与品牌定价权让渡</a:t>
            </a:r>
            <a:r>
              <a:rPr lang="en-US" altLang="zh-CN" dirty="0">
                <a:solidFill>
                  <a:srgbClr val="FF0000"/>
                </a:solidFill>
              </a:rPr>
              <a:t>/</a:t>
            </a:r>
            <a:r>
              <a:rPr lang="zh-CN" altLang="en-US" dirty="0">
                <a:solidFill>
                  <a:srgbClr val="FF0000"/>
                </a:solidFill>
              </a:rPr>
              <a:t>协商</a:t>
            </a:r>
            <a:endParaRPr lang="en-US" altLang="zh-CN" dirty="0">
              <a:solidFill>
                <a:srgbClr val="FF0000"/>
              </a:solidFill>
            </a:endParaRPr>
          </a:p>
          <a:p>
            <a:pPr lvl="2"/>
            <a:r>
              <a:rPr lang="zh-CN" altLang="en-US" dirty="0"/>
              <a:t>苹果：行 </a:t>
            </a:r>
            <a:r>
              <a:rPr lang="en-US" altLang="zh-CN" dirty="0" err="1"/>
              <a:t>v.s</a:t>
            </a:r>
            <a:r>
              <a:rPr lang="en-US" altLang="zh-CN" dirty="0"/>
              <a:t>. </a:t>
            </a:r>
            <a:r>
              <a:rPr lang="zh-CN" altLang="en-US" dirty="0"/>
              <a:t>特斯拉：不行 </a:t>
            </a:r>
            <a:r>
              <a:rPr lang="en-US" altLang="zh-CN" dirty="0"/>
              <a:t>– </a:t>
            </a:r>
            <a:r>
              <a:rPr lang="zh-CN" altLang="en-US" dirty="0"/>
              <a:t>产品消费的周期、品牌对定价权的控制欲</a:t>
            </a:r>
            <a:endParaRPr lang="en-US" altLang="zh-CN" dirty="0"/>
          </a:p>
          <a:p>
            <a:pPr lvl="1"/>
            <a:r>
              <a:rPr lang="zh-CN" altLang="en-US" b="1" dirty="0"/>
              <a:t>永远的真理：“不买立省百分百！” </a:t>
            </a:r>
            <a:r>
              <a:rPr lang="en-US" altLang="zh-CN" b="1" dirty="0"/>
              <a:t>– </a:t>
            </a:r>
            <a:r>
              <a:rPr lang="zh-CN" altLang="en-US" b="1" dirty="0"/>
              <a:t>货、场最终都是为人服务</a:t>
            </a:r>
          </a:p>
        </p:txBody>
      </p:sp>
    </p:spTree>
    <p:extLst>
      <p:ext uri="{BB962C8B-B14F-4D97-AF65-F5344CB8AC3E}">
        <p14:creationId xmlns:p14="http://schemas.microsoft.com/office/powerpoint/2010/main" val="157229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标题 1">
            <a:extLst>
              <a:ext uri="{FF2B5EF4-FFF2-40B4-BE49-F238E27FC236}">
                <a16:creationId xmlns:a16="http://schemas.microsoft.com/office/drawing/2014/main" id="{65193259-7BA7-4703-B09D-D205C24871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294007"/>
            <a:ext cx="7886700" cy="478154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复习：需求的两个维度</a:t>
            </a:r>
          </a:p>
        </p:txBody>
      </p:sp>
      <p:sp>
        <p:nvSpPr>
          <p:cNvPr id="55299" name="内容占位符 2">
            <a:extLst>
              <a:ext uri="{FF2B5EF4-FFF2-40B4-BE49-F238E27FC236}">
                <a16:creationId xmlns:a16="http://schemas.microsoft.com/office/drawing/2014/main" id="{6E9890B0-D48E-43D8-99BE-E45F0FDE25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1120" y="1361440"/>
            <a:ext cx="9144000" cy="4155440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3200" dirty="0"/>
              <a:t>需求（要求，问题域端）</a:t>
            </a:r>
            <a:endParaRPr lang="en-US" altLang="zh-CN" sz="3200" dirty="0"/>
          </a:p>
          <a:p>
            <a:pPr lvl="1" eaLnBrk="1" hangingPunct="1"/>
            <a:r>
              <a:rPr lang="zh-CN" altLang="en-US" dirty="0"/>
              <a:t>直接需求、间接需求</a:t>
            </a:r>
            <a:endParaRPr lang="en-US" altLang="zh-CN" dirty="0"/>
          </a:p>
          <a:p>
            <a:pPr lvl="1" eaLnBrk="1" hangingPunct="1"/>
            <a:r>
              <a:rPr lang="zh-CN" altLang="en-US" i="1" dirty="0"/>
              <a:t>不切实际的期望</a:t>
            </a:r>
            <a:endParaRPr lang="en-US" altLang="zh-CN" i="1" dirty="0"/>
          </a:p>
          <a:p>
            <a:endParaRPr lang="en-US" altLang="zh-CN" sz="800" dirty="0"/>
          </a:p>
          <a:p>
            <a:r>
              <a:rPr lang="zh-CN" altLang="en-US" sz="3200" dirty="0"/>
              <a:t>需求规格说明（解系统端）</a:t>
            </a:r>
            <a:endParaRPr lang="en-US" altLang="zh-CN" sz="3200" dirty="0"/>
          </a:p>
          <a:p>
            <a:pPr lvl="1"/>
            <a:r>
              <a:rPr lang="zh-CN" altLang="en-US" dirty="0"/>
              <a:t>数据：现实世界的模型</a:t>
            </a:r>
            <a:endParaRPr lang="en-US" altLang="zh-CN" dirty="0"/>
          </a:p>
          <a:p>
            <a:pPr lvl="1"/>
            <a:r>
              <a:rPr lang="zh-CN" altLang="en-US" dirty="0"/>
              <a:t>功能：对模型的操作，将结果反馈回现实世界，</a:t>
            </a:r>
            <a:r>
              <a:rPr lang="zh-CN" altLang="en-US" dirty="0">
                <a:solidFill>
                  <a:srgbClr val="FF0000"/>
                </a:solidFill>
              </a:rPr>
              <a:t>在问题域内通过改变状态或演进顺序解决问题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55300" name="灯片编号占位符 1">
            <a:extLst>
              <a:ext uri="{FF2B5EF4-FFF2-40B4-BE49-F238E27FC236}">
                <a16:creationId xmlns:a16="http://schemas.microsoft.com/office/drawing/2014/main" id="{CFFE4AF2-839F-4C11-BF96-3F75497FA6C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5572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857250" indent="-1714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200150" indent="-1714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1543050" indent="-1714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A09958A-4DE1-42FE-A9F2-32AA117818EF}" type="slidenum">
              <a:rPr lang="en-US" altLang="zh-CN" smtClean="0">
                <a:latin typeface="Garamond" panose="02020404030301010803" pitchFamily="18" charset="0"/>
              </a:rPr>
              <a:pPr/>
              <a:t>2</a:t>
            </a:fld>
            <a:endParaRPr lang="en-US" altLang="zh-CN">
              <a:latin typeface="Garamond" panose="02020404030301010803" pitchFamily="18" charset="0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42019C0-E960-4935-958F-C2EBF96A0E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3857645"/>
              </p:ext>
            </p:extLst>
          </p:nvPr>
        </p:nvGraphicFramePr>
        <p:xfrm>
          <a:off x="4834907" y="772161"/>
          <a:ext cx="3944469" cy="2261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443639" imgH="1399758" progId="Visio.Drawing.11">
                  <p:embed/>
                </p:oleObj>
              </mc:Choice>
              <mc:Fallback>
                <p:oleObj name="Visio" r:id="rId2" imgW="2443639" imgH="1399758" progId="Visio.Drawing.11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42019C0-E960-4935-958F-C2EBF96A0EA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34907" y="772161"/>
                        <a:ext cx="3944469" cy="226113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4">
            <a:extLst>
              <a:ext uri="{FF2B5EF4-FFF2-40B4-BE49-F238E27FC236}">
                <a16:creationId xmlns:a16="http://schemas.microsoft.com/office/drawing/2014/main" id="{41391701-517B-4478-8DF8-6FAE4E5AA5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4659961"/>
              </p:ext>
            </p:extLst>
          </p:nvPr>
        </p:nvGraphicFramePr>
        <p:xfrm>
          <a:off x="772098" y="4605547"/>
          <a:ext cx="7560238" cy="2134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963537" imgH="1399758" progId="Visio.Drawing.11">
                  <p:embed/>
                </p:oleObj>
              </mc:Choice>
              <mc:Fallback>
                <p:oleObj name="Visio" r:id="rId4" imgW="4963537" imgH="1399758" progId="Visio.Drawing.11">
                  <p:embed/>
                  <p:pic>
                    <p:nvPicPr>
                      <p:cNvPr id="6" name="Object 4">
                        <a:extLst>
                          <a:ext uri="{FF2B5EF4-FFF2-40B4-BE49-F238E27FC236}">
                            <a16:creationId xmlns:a16="http://schemas.microsoft.com/office/drawing/2014/main" id="{41391701-517B-4478-8DF8-6FAE4E5AA5C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2098" y="4605547"/>
                        <a:ext cx="7560238" cy="2134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8680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EC8CF8-F5C4-004B-EA3E-58FF7F16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8101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大作业概述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CD2A12-056C-8FAE-E9E2-E49EE146A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046137"/>
            <a:ext cx="8034903" cy="1379348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根本要求 </a:t>
            </a:r>
            <a:r>
              <a:rPr lang="en-US" altLang="zh-CN" dirty="0"/>
              <a:t>– </a:t>
            </a:r>
            <a:r>
              <a:rPr lang="zh-CN" altLang="en-US" dirty="0"/>
              <a:t>本质上的产品设计，行文重逻辑表达而非文字本身</a:t>
            </a:r>
            <a:endParaRPr lang="en-US" altLang="zh-CN" dirty="0"/>
          </a:p>
          <a:p>
            <a:pPr lvl="1"/>
            <a:r>
              <a:rPr lang="zh-CN" altLang="en-US" dirty="0"/>
              <a:t>“文档一写就三万字，无效内卷”</a:t>
            </a:r>
            <a:r>
              <a:rPr lang="zh-CN" altLang="en-US" strike="sngStrike" dirty="0"/>
              <a:t>（倒也未必）</a:t>
            </a:r>
            <a:endParaRPr lang="en-US" altLang="zh-CN" strike="sngStrike" dirty="0"/>
          </a:p>
          <a:p>
            <a:r>
              <a:rPr lang="zh-CN" altLang="en-US" dirty="0"/>
              <a:t>若干</a:t>
            </a:r>
            <a:r>
              <a:rPr lang="zh-CN" altLang="en-US" b="1" dirty="0">
                <a:solidFill>
                  <a:srgbClr val="FF0000"/>
                </a:solidFill>
              </a:rPr>
              <a:t>反例</a:t>
            </a:r>
            <a:r>
              <a:rPr lang="zh-CN" altLang="en-US" dirty="0"/>
              <a:t>（</a:t>
            </a:r>
            <a:r>
              <a:rPr lang="zh-CN" altLang="en-US" b="1" dirty="0"/>
              <a:t>文字华丽空洞，强调它人意见，不聚焦具体问题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432A372-96F4-8644-8305-61B86C42E626}"/>
              </a:ext>
            </a:extLst>
          </p:cNvPr>
          <p:cNvSpPr txBox="1"/>
          <p:nvPr/>
        </p:nvSpPr>
        <p:spPr>
          <a:xfrm>
            <a:off x="147233" y="2333685"/>
            <a:ext cx="29369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dirty="0">
                <a:solidFill>
                  <a:srgbClr val="000000"/>
                </a:solidFill>
                <a:effectLst/>
                <a:latin typeface="lucida Grande"/>
              </a:rPr>
              <a:t>“以网红地摊、宝藏美食产品来扩展用户基数，提高用户满意度，让用户因</a:t>
            </a:r>
          </a:p>
          <a:p>
            <a:pPr algn="l"/>
            <a:r>
              <a:rPr lang="zh-CN" altLang="en-US" b="0" i="0" dirty="0">
                <a:solidFill>
                  <a:srgbClr val="000000"/>
                </a:solidFill>
                <a:effectLst/>
                <a:latin typeface="lucida Grande"/>
              </a:rPr>
              <a:t>为我们推荐的产品，消费后感到喜欢我们 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lucida Grande"/>
              </a:rPr>
              <a:t>app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lucida Grande"/>
              </a:rPr>
              <a:t>，得到最好的平台体验，达到让</a:t>
            </a:r>
          </a:p>
          <a:p>
            <a:pPr algn="l"/>
            <a:r>
              <a:rPr lang="zh-CN" altLang="en-US" b="0" i="0" dirty="0">
                <a:solidFill>
                  <a:srgbClr val="000000"/>
                </a:solidFill>
                <a:effectLst/>
                <a:latin typeface="lucida Grande"/>
              </a:rPr>
              <a:t>用户因此认可的目的。同时周期性打造现象级火爆的产品， 最终实现南京地区</a:t>
            </a:r>
          </a:p>
          <a:p>
            <a:pPr algn="l"/>
            <a:r>
              <a:rPr lang="zh-CN" altLang="en-US" b="0" i="0" dirty="0">
                <a:solidFill>
                  <a:srgbClr val="000000"/>
                </a:solidFill>
                <a:effectLst/>
                <a:latin typeface="lucida Grande"/>
              </a:rPr>
              <a:t>内循环，开拓外部商家合作与内容传导制作得以稳定，同时稳步扩展多层次用</a:t>
            </a:r>
          </a:p>
          <a:p>
            <a:pPr algn="l"/>
            <a:r>
              <a:rPr lang="zh-CN" altLang="en-US" b="0" i="0" dirty="0">
                <a:solidFill>
                  <a:srgbClr val="000000"/>
                </a:solidFill>
                <a:effectLst/>
                <a:latin typeface="lucida Grande"/>
              </a:rPr>
              <a:t>户体系的阶段性目标。 此期间，逐渐完善项目团队建设，建立人才库，保障项</a:t>
            </a:r>
          </a:p>
          <a:p>
            <a:pPr algn="l"/>
            <a:r>
              <a:rPr lang="zh-CN" altLang="en-US" b="0" i="0" dirty="0">
                <a:solidFill>
                  <a:srgbClr val="000000"/>
                </a:solidFill>
                <a:effectLst/>
                <a:latin typeface="lucida Grande"/>
              </a:rPr>
              <a:t>目可持续发展。”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E1CA1B7-5DC9-E438-DA6E-D751EF04B8A5}"/>
              </a:ext>
            </a:extLst>
          </p:cNvPr>
          <p:cNvSpPr txBox="1"/>
          <p:nvPr/>
        </p:nvSpPr>
        <p:spPr>
          <a:xfrm>
            <a:off x="3084162" y="2426673"/>
            <a:ext cx="267345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…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真实可信交流进行经验与日常分享，一方面希望通过平台来引导和规范宠物相关服务质量，建立起宠物主和宠物服务机构之间的信任链条，创建良好的养宠环境，获得良好的养宠体验。由此本产品主要面向意愿宠物主、宠物主和提供可信宠物服务的相关机构，</a:t>
            </a:r>
            <a:r>
              <a:rPr lang="zh-CN" altLang="en-US" sz="1800" b="1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为他们打造经验获取、日常分享、宣传产品、信息交流的一站式服务平台。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63C5FB3-C389-9C43-2EE9-82B8A671E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0312" y="2193011"/>
            <a:ext cx="4837318" cy="225658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0CDD1DE-48F1-7484-8BD7-5A8D07540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975" y="4431548"/>
            <a:ext cx="6656522" cy="239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62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35A530-9839-430B-9B36-5134979C5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11834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复习：</a:t>
            </a:r>
            <a:r>
              <a:rPr lang="en-US" altLang="zh-CN" sz="3200" dirty="0"/>
              <a:t>《</a:t>
            </a:r>
            <a:r>
              <a:rPr lang="zh-CN" altLang="en-US" sz="3200" dirty="0"/>
              <a:t>需求与商业模式创新</a:t>
            </a:r>
            <a:r>
              <a:rPr lang="en-US" altLang="zh-CN" sz="3200" dirty="0"/>
              <a:t>》</a:t>
            </a:r>
            <a:r>
              <a:rPr lang="zh-CN" altLang="en-US" sz="3200" dirty="0"/>
              <a:t>课程结构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EABB8F7-74D2-458F-8320-80D093D80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3645"/>
            <a:ext cx="9144000" cy="508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8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AF21B3-FD81-4941-A6C5-2E178A114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复习 </a:t>
            </a:r>
            <a:r>
              <a:rPr lang="en-US" altLang="zh-CN" dirty="0"/>
              <a:t>– </a:t>
            </a:r>
            <a:r>
              <a:rPr lang="zh-CN" altLang="en-US" dirty="0"/>
              <a:t>多边与免费商业模式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260F60-2C08-4256-8CF4-2DF77931C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270" y="1119673"/>
            <a:ext cx="8905460" cy="5629470"/>
          </a:xfrm>
        </p:spPr>
        <p:txBody>
          <a:bodyPr>
            <a:normAutofit/>
          </a:bodyPr>
          <a:lstStyle/>
          <a:p>
            <a:r>
              <a:rPr lang="zh-CN" altLang="en-US" dirty="0"/>
              <a:t>充分利用“互联网</a:t>
            </a:r>
            <a:r>
              <a:rPr lang="en-US" altLang="zh-CN" dirty="0"/>
              <a:t>+</a:t>
            </a:r>
            <a:r>
              <a:rPr lang="zh-CN" altLang="en-US" dirty="0"/>
              <a:t>”：构建平台促进多群体互动</a:t>
            </a:r>
            <a:endParaRPr lang="en-US" altLang="zh-CN" dirty="0"/>
          </a:p>
          <a:p>
            <a:pPr lvl="1"/>
            <a:r>
              <a:rPr lang="zh-CN" altLang="en-US" dirty="0"/>
              <a:t>找到关键群体，从其他群体的收益流补贴该群体（到免费）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至少有一个关键的客户群体可以持续免费地享受服务</a:t>
            </a:r>
            <a:endParaRPr lang="en-US" altLang="zh-CN" dirty="0"/>
          </a:p>
          <a:p>
            <a:pPr lvl="1"/>
            <a:r>
              <a:rPr lang="zh-CN" altLang="en-US" dirty="0"/>
              <a:t>不付费客户所得到的财务支持来自于另一个客户群体</a:t>
            </a:r>
            <a:endParaRPr lang="en-US" altLang="zh-CN" dirty="0"/>
          </a:p>
          <a:p>
            <a:pPr lvl="1"/>
            <a:r>
              <a:rPr lang="zh-CN" altLang="en-US" dirty="0"/>
              <a:t>对价格为</a:t>
            </a:r>
            <a:r>
              <a:rPr lang="en-US" altLang="zh-CN" dirty="0"/>
              <a:t>0</a:t>
            </a:r>
            <a:r>
              <a:rPr lang="zh-CN" altLang="en-US" dirty="0"/>
              <a:t>的商品的需求要数倍于定价为</a:t>
            </a:r>
            <a:r>
              <a:rPr lang="en-US" altLang="zh-CN" dirty="0"/>
              <a:t>1</a:t>
            </a:r>
            <a:r>
              <a:rPr lang="zh-CN" altLang="en-US" dirty="0"/>
              <a:t>分钱或更高的商品</a:t>
            </a:r>
            <a:endParaRPr lang="en-US" altLang="zh-CN" dirty="0"/>
          </a:p>
          <a:p>
            <a:pPr lvl="2"/>
            <a:r>
              <a:rPr lang="zh-CN" altLang="en-US" dirty="0"/>
              <a:t>数字产品与服务的复制传播成本接近于</a:t>
            </a:r>
            <a:r>
              <a:rPr lang="en-US" altLang="zh-CN" dirty="0"/>
              <a:t>0</a:t>
            </a:r>
            <a:r>
              <a:rPr lang="zh-CN" altLang="en-US" dirty="0"/>
              <a:t>（海量用户下边界成本也趋向于</a:t>
            </a:r>
            <a:r>
              <a:rPr lang="en-US" altLang="zh-CN" dirty="0"/>
              <a:t>0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三种可行的免费商业模式</a:t>
            </a:r>
            <a:endParaRPr lang="en-US" altLang="zh-CN" dirty="0"/>
          </a:p>
          <a:p>
            <a:pPr lvl="1"/>
            <a:r>
              <a:rPr lang="zh-CN" altLang="en-US" i="1" dirty="0"/>
              <a:t>共同点：至少一个群体将得到免费的商品</a:t>
            </a:r>
            <a:endParaRPr lang="en-US" altLang="zh-CN" i="1" dirty="0"/>
          </a:p>
          <a:p>
            <a:pPr lvl="1"/>
            <a:r>
              <a:rPr lang="zh-CN" altLang="en-US" dirty="0"/>
              <a:t>广告模式：基于多边平台的免费商品</a:t>
            </a:r>
            <a:endParaRPr lang="en-US" altLang="zh-CN" dirty="0"/>
          </a:p>
          <a:p>
            <a:pPr lvl="1"/>
            <a:r>
              <a:rPr lang="zh-CN" altLang="en-US" dirty="0"/>
              <a:t>免费增值：免费的基本服务，可选的增值服务</a:t>
            </a:r>
            <a:endParaRPr lang="en-US" altLang="zh-CN" dirty="0"/>
          </a:p>
          <a:p>
            <a:pPr lvl="1"/>
            <a:r>
              <a:rPr lang="zh-CN" altLang="en-US" dirty="0"/>
              <a:t>诱饵</a:t>
            </a:r>
            <a:r>
              <a:rPr lang="en-US" altLang="zh-CN" dirty="0"/>
              <a:t>&amp;</a:t>
            </a:r>
            <a:r>
              <a:rPr lang="zh-CN" altLang="en-US" dirty="0"/>
              <a:t>陷阱：以免费或很便宜的初始价格吸引客户，并引导其重复购买</a:t>
            </a:r>
          </a:p>
        </p:txBody>
      </p:sp>
    </p:spTree>
    <p:extLst>
      <p:ext uri="{BB962C8B-B14F-4D97-AF65-F5344CB8AC3E}">
        <p14:creationId xmlns:p14="http://schemas.microsoft.com/office/powerpoint/2010/main" val="3047459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83729-017C-41D4-821B-2C96C4501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781" y="196160"/>
            <a:ext cx="7886700" cy="907083"/>
          </a:xfrm>
        </p:spPr>
        <p:txBody>
          <a:bodyPr/>
          <a:lstStyle/>
          <a:p>
            <a:r>
              <a:rPr lang="zh-CN" altLang="en-US" b="1" dirty="0">
                <a:solidFill>
                  <a:srgbClr val="00B0F0"/>
                </a:solidFill>
              </a:rPr>
              <a:t>知乎</a:t>
            </a:r>
            <a:r>
              <a:rPr lang="zh-CN" altLang="en-US" dirty="0"/>
              <a:t>的“诱饵”与“陷阱”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A69449-C234-4A4E-8682-EBC3C8186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03242"/>
            <a:ext cx="9134060" cy="5558597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dirty="0"/>
              <a:t>3.26</a:t>
            </a:r>
            <a:r>
              <a:rPr lang="zh-CN" altLang="en-US" dirty="0"/>
              <a:t>日知乎在纽交所上市</a:t>
            </a:r>
            <a:endParaRPr lang="en-US" altLang="zh-CN" dirty="0"/>
          </a:p>
          <a:p>
            <a:pPr lvl="1"/>
            <a:r>
              <a:rPr lang="zh-CN" altLang="en-US" dirty="0"/>
              <a:t>十年融资八轮，其中一轮有百度和快手领投，开盘暴跌</a:t>
            </a:r>
            <a:r>
              <a:rPr lang="en-US" altLang="zh-CN" dirty="0"/>
              <a:t>24%</a:t>
            </a:r>
          </a:p>
          <a:p>
            <a:pPr lvl="1"/>
            <a:r>
              <a:rPr lang="zh-CN" altLang="en-US" dirty="0"/>
              <a:t>月活：</a:t>
            </a:r>
            <a:r>
              <a:rPr lang="en-US" altLang="zh-CN" dirty="0"/>
              <a:t>B</a:t>
            </a:r>
            <a:r>
              <a:rPr lang="zh-CN" altLang="en-US" dirty="0"/>
              <a:t>站</a:t>
            </a:r>
            <a:r>
              <a:rPr lang="en-US" altLang="zh-CN" dirty="0"/>
              <a:t>1/3</a:t>
            </a:r>
            <a:r>
              <a:rPr lang="zh-CN" altLang="en-US" dirty="0"/>
              <a:t>，快手</a:t>
            </a:r>
            <a:r>
              <a:rPr lang="en-US" altLang="zh-CN" dirty="0"/>
              <a:t>1/7</a:t>
            </a:r>
            <a:r>
              <a:rPr lang="zh-CN" altLang="en-US" dirty="0"/>
              <a:t>；收入：</a:t>
            </a:r>
            <a:r>
              <a:rPr lang="en-US" altLang="zh-CN" dirty="0"/>
              <a:t>B</a:t>
            </a:r>
            <a:r>
              <a:rPr lang="zh-CN" altLang="en-US" dirty="0"/>
              <a:t>站</a:t>
            </a:r>
            <a:r>
              <a:rPr lang="en-US" altLang="zh-CN" dirty="0"/>
              <a:t>1/7</a:t>
            </a:r>
            <a:r>
              <a:rPr lang="zh-CN" altLang="en-US" dirty="0"/>
              <a:t>，快手</a:t>
            </a:r>
            <a:r>
              <a:rPr lang="en-US" altLang="zh-CN" dirty="0"/>
              <a:t>1/20</a:t>
            </a:r>
            <a:r>
              <a:rPr lang="zh-CN" altLang="en-US" dirty="0"/>
              <a:t>；用户全生命周期价值约为其它平台</a:t>
            </a:r>
            <a:r>
              <a:rPr lang="en-US" altLang="zh-CN" dirty="0"/>
              <a:t>1/5</a:t>
            </a:r>
            <a:r>
              <a:rPr lang="zh-CN" altLang="en-US" dirty="0"/>
              <a:t>，付费意愿低</a:t>
            </a:r>
            <a:r>
              <a:rPr lang="en-US" altLang="zh-CN" dirty="0"/>
              <a:t>3</a:t>
            </a:r>
            <a:r>
              <a:rPr lang="zh-CN" altLang="en-US" dirty="0"/>
              <a:t>倍</a:t>
            </a:r>
            <a:endParaRPr lang="en-US" altLang="zh-CN" dirty="0"/>
          </a:p>
          <a:p>
            <a:endParaRPr lang="en-US" altLang="zh-CN" sz="1000" dirty="0"/>
          </a:p>
          <a:p>
            <a:r>
              <a:rPr lang="zh-CN" altLang="en-US" dirty="0"/>
              <a:t>诱饵：精英“俱乐部”时期的优质回答</a:t>
            </a:r>
            <a:endParaRPr lang="en-US" altLang="zh-CN" dirty="0"/>
          </a:p>
          <a:p>
            <a:pPr lvl="1"/>
            <a:r>
              <a:rPr lang="zh-CN" altLang="en-US" dirty="0"/>
              <a:t>封闭邀请制使得答主从“自我实现”角度产生高质量答案，</a:t>
            </a:r>
            <a:r>
              <a:rPr lang="zh-CN" altLang="en-US" b="1" dirty="0"/>
              <a:t>并沉淀为平台引流的“诱饵”（搜索引擎的高权重、用户的口碑）</a:t>
            </a:r>
            <a:endParaRPr lang="en-US" altLang="zh-CN" b="1" dirty="0"/>
          </a:p>
          <a:p>
            <a:pPr lvl="1"/>
            <a:r>
              <a:rPr lang="zh-CN" altLang="en-US" dirty="0"/>
              <a:t>“俱乐部”形式商业价值有限（</a:t>
            </a:r>
            <a:r>
              <a:rPr lang="en-US" altLang="zh-CN" dirty="0"/>
              <a:t>wiki</a:t>
            </a:r>
            <a:r>
              <a:rPr lang="zh-CN" altLang="en-US" dirty="0"/>
              <a:t>），不成功的商业化转型导致早期精英流失；</a:t>
            </a:r>
            <a:r>
              <a:rPr lang="zh-CN" altLang="en-US" b="1" dirty="0"/>
              <a:t>问答制的概括性不利于专业内容持续输出</a:t>
            </a:r>
            <a:endParaRPr lang="en-US" altLang="zh-CN" b="1" dirty="0"/>
          </a:p>
          <a:p>
            <a:endParaRPr lang="en-US" altLang="zh-CN" sz="1000" dirty="0"/>
          </a:p>
          <a:p>
            <a:r>
              <a:rPr lang="zh-CN" altLang="en-US" dirty="0"/>
              <a:t>陷阱：营销“圣地”、贩卖焦虑、对抗、装</a:t>
            </a:r>
            <a:r>
              <a:rPr lang="en-US" altLang="zh-CN" dirty="0"/>
              <a:t>X</a:t>
            </a:r>
            <a:r>
              <a:rPr lang="zh-CN" altLang="en-US" dirty="0"/>
              <a:t>情绪、平台“分享现编的故事”</a:t>
            </a:r>
            <a:endParaRPr lang="en-US" altLang="zh-CN" dirty="0"/>
          </a:p>
          <a:p>
            <a:pPr lvl="1"/>
            <a:r>
              <a:rPr lang="en-US" altLang="zh-CN" dirty="0"/>
              <a:t>《</a:t>
            </a:r>
            <a:r>
              <a:rPr lang="zh-CN" altLang="en-US" dirty="0"/>
              <a:t>知乎</a:t>
            </a:r>
            <a:r>
              <a:rPr lang="zh-CN" altLang="en-US" b="1" dirty="0"/>
              <a:t>“知</a:t>
            </a:r>
            <a:r>
              <a:rPr lang="en-US" altLang="zh-CN" b="1" dirty="0"/>
              <a:t>+”</a:t>
            </a:r>
            <a:r>
              <a:rPr lang="zh-CN" altLang="en-US" dirty="0"/>
              <a:t>投放</a:t>
            </a:r>
            <a:r>
              <a:rPr lang="en-US" altLang="zh-CN" dirty="0"/>
              <a:t>300</a:t>
            </a:r>
            <a:r>
              <a:rPr lang="zh-CN" altLang="en-US" dirty="0"/>
              <a:t>万，半年回本的经验分享</a:t>
            </a:r>
            <a:r>
              <a:rPr lang="en-US" altLang="zh-CN" dirty="0"/>
              <a:t>》</a:t>
            </a:r>
          </a:p>
          <a:p>
            <a:pPr lvl="1"/>
            <a:r>
              <a:rPr lang="zh-CN" altLang="en-US" dirty="0"/>
              <a:t>没有规律的禁言删帖、从情感区开始的故事化、“拉高”全网平均学历与收入</a:t>
            </a:r>
            <a:endParaRPr lang="en-US" altLang="zh-CN" dirty="0"/>
          </a:p>
          <a:p>
            <a:pPr lvl="2"/>
            <a:r>
              <a:rPr lang="zh-CN" altLang="en-US" b="1" dirty="0"/>
              <a:t>“陷阱”：拉抬大学生焦虑感 </a:t>
            </a:r>
            <a:r>
              <a:rPr lang="en-US" altLang="zh-CN" dirty="0"/>
              <a:t>– </a:t>
            </a:r>
            <a:r>
              <a:rPr lang="zh-CN" altLang="en-US" dirty="0"/>
              <a:t>知乎吵架新纪录：自称大一新生的匿名用户关于彩礼的回答：“不给” </a:t>
            </a:r>
            <a:r>
              <a:rPr lang="en-US" altLang="zh-CN" dirty="0"/>
              <a:t>– 1w+</a:t>
            </a:r>
            <a:r>
              <a:rPr lang="zh-CN" altLang="en-US" dirty="0"/>
              <a:t>评论，“爱看看不看</a:t>
            </a:r>
            <a:r>
              <a:rPr lang="en-US" altLang="zh-CN" dirty="0"/>
              <a:t>g</a:t>
            </a:r>
            <a:r>
              <a:rPr lang="zh-CN" altLang="en-US" dirty="0"/>
              <a:t>” </a:t>
            </a:r>
            <a:r>
              <a:rPr lang="en-US" altLang="zh-CN" dirty="0"/>
              <a:t>– 1w+</a:t>
            </a:r>
            <a:r>
              <a:rPr lang="zh-CN" altLang="en-US" dirty="0"/>
              <a:t>评论，凑热闹 </a:t>
            </a:r>
            <a:r>
              <a:rPr lang="en-US" altLang="zh-CN" dirty="0"/>
              <a:t>– </a:t>
            </a:r>
            <a:r>
              <a:rPr lang="zh-CN" altLang="en-US" dirty="0"/>
              <a:t>飙升至</a:t>
            </a:r>
            <a:r>
              <a:rPr lang="en-US" altLang="zh-CN" dirty="0"/>
              <a:t>5w+</a:t>
            </a:r>
            <a:r>
              <a:rPr lang="zh-CN" altLang="en-US" dirty="0"/>
              <a:t>评论</a:t>
            </a:r>
            <a:endParaRPr lang="en-US" altLang="zh-CN" dirty="0"/>
          </a:p>
          <a:p>
            <a:pPr lvl="1"/>
            <a:r>
              <a:rPr lang="zh-CN" altLang="en-US" b="1" dirty="0"/>
              <a:t>盐选会员</a:t>
            </a:r>
            <a:r>
              <a:rPr lang="en-US" altLang="zh-CN" b="1" dirty="0"/>
              <a:t>Top 20</a:t>
            </a:r>
            <a:r>
              <a:rPr lang="zh-CN" altLang="en-US" b="1" dirty="0"/>
              <a:t>中</a:t>
            </a:r>
            <a:r>
              <a:rPr lang="en-US" altLang="zh-CN" b="1" dirty="0"/>
              <a:t>17</a:t>
            </a:r>
            <a:r>
              <a:rPr lang="zh-CN" altLang="en-US" b="1" dirty="0"/>
              <a:t>个为（虚构）故事</a:t>
            </a:r>
            <a:r>
              <a:rPr lang="zh-CN" altLang="en-US" dirty="0"/>
              <a:t>、</a:t>
            </a:r>
            <a:r>
              <a:rPr lang="zh-CN" altLang="en-US" dirty="0">
                <a:solidFill>
                  <a:srgbClr val="FF0000"/>
                </a:solidFill>
              </a:rPr>
              <a:t>“为什么说女性非常理性是很可怕的？”</a:t>
            </a:r>
            <a:r>
              <a:rPr lang="zh-CN" altLang="en-US" dirty="0"/>
              <a:t>的</a:t>
            </a:r>
            <a:r>
              <a:rPr lang="en-US" altLang="zh-CN" dirty="0"/>
              <a:t>1.2w</a:t>
            </a:r>
            <a:r>
              <a:rPr lang="zh-CN" altLang="en-US" dirty="0"/>
              <a:t>赞回答来自于</a:t>
            </a:r>
            <a:r>
              <a:rPr lang="zh-CN" altLang="en-US" b="1" dirty="0">
                <a:solidFill>
                  <a:srgbClr val="FF0000"/>
                </a:solidFill>
              </a:rPr>
              <a:t>盐选专栏”情难比金坚：谈钱伤感情的虐心故事“，全部看完需</a:t>
            </a:r>
            <a:r>
              <a:rPr lang="en-US" altLang="zh-CN" b="1" dirty="0">
                <a:solidFill>
                  <a:srgbClr val="FF0000"/>
                </a:solidFill>
              </a:rPr>
              <a:t>20</a:t>
            </a:r>
            <a:r>
              <a:rPr lang="zh-CN" altLang="en-US" b="1" dirty="0">
                <a:solidFill>
                  <a:srgbClr val="FF0000"/>
                </a:solidFill>
              </a:rPr>
              <a:t>元（</a:t>
            </a:r>
            <a:r>
              <a:rPr lang="zh-CN" altLang="en-US" dirty="0">
                <a:solidFill>
                  <a:srgbClr val="FF0000"/>
                </a:solidFill>
              </a:rPr>
              <a:t>或开通盐选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  <a:r>
              <a:rPr lang="zh-CN" altLang="en-US" dirty="0">
                <a:solidFill>
                  <a:srgbClr val="FF0000"/>
                </a:solidFill>
              </a:rPr>
              <a:t>、平台签约制作</a:t>
            </a:r>
            <a:r>
              <a:rPr lang="zh-CN" altLang="en-US" b="1" dirty="0">
                <a:solidFill>
                  <a:srgbClr val="FF0000"/>
                </a:solidFill>
              </a:rPr>
              <a:t>短内容、微短剧（✔？）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知乎视频化：“在知乎看</a:t>
            </a:r>
            <a:r>
              <a:rPr lang="en-US" altLang="zh-CN" dirty="0"/>
              <a:t>B</a:t>
            </a:r>
            <a:r>
              <a:rPr lang="zh-CN" altLang="en-US" dirty="0"/>
              <a:t>站快手抖音视频”、</a:t>
            </a:r>
            <a:r>
              <a:rPr lang="zh-CN" altLang="en-US" b="1" dirty="0"/>
              <a:t>“视频知乎看起来像</a:t>
            </a:r>
            <a:r>
              <a:rPr lang="en-US" altLang="zh-CN" b="1" dirty="0"/>
              <a:t>B</a:t>
            </a:r>
            <a:r>
              <a:rPr lang="zh-CN" altLang="en-US" b="1" dirty="0"/>
              <a:t>站知识区”</a:t>
            </a:r>
            <a:r>
              <a:rPr lang="zh-CN" altLang="en-US" dirty="0"/>
              <a:t>、安森垚与半佛仙人：从知乎到</a:t>
            </a:r>
            <a:r>
              <a:rPr lang="en-US" altLang="zh-CN" dirty="0"/>
              <a:t>B</a:t>
            </a:r>
            <a:r>
              <a:rPr lang="zh-CN" altLang="en-US" dirty="0"/>
              <a:t>站</a:t>
            </a:r>
            <a:endParaRPr lang="en-US" altLang="zh-CN" dirty="0"/>
          </a:p>
          <a:p>
            <a:pPr lvl="1"/>
            <a:r>
              <a:rPr lang="zh-CN" altLang="en-US" dirty="0"/>
              <a:t>好物推荐、知乎知物：用</a:t>
            </a:r>
            <a:r>
              <a:rPr lang="en-US" altLang="zh-CN" dirty="0"/>
              <a:t>α</a:t>
            </a:r>
            <a:r>
              <a:rPr lang="zh-CN" altLang="en-US" dirty="0"/>
              <a:t>、</a:t>
            </a:r>
            <a:r>
              <a:rPr lang="en-US" altLang="zh-CN" dirty="0"/>
              <a:t>β</a:t>
            </a:r>
            <a:r>
              <a:rPr lang="zh-CN" altLang="en-US" dirty="0"/>
              <a:t>、</a:t>
            </a:r>
            <a:r>
              <a:rPr lang="en-US" altLang="zh-CN" dirty="0"/>
              <a:t>γ</a:t>
            </a:r>
            <a:r>
              <a:rPr lang="zh-CN" altLang="en-US"/>
              <a:t>标记的三款挂耳咖啡，定制月饼与喷射战士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CD2C3C-E6B3-4F86-9586-466BB16BA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9318" y="0"/>
            <a:ext cx="2494741" cy="516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97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29761-F2E3-4856-BFD7-23865C882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4007"/>
            <a:ext cx="7886700" cy="376554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知乎现状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0D01FB-98F3-4D0A-B1D3-39EBD6AD8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130" y="762000"/>
            <a:ext cx="8661196" cy="6085840"/>
          </a:xfrm>
        </p:spPr>
        <p:txBody>
          <a:bodyPr>
            <a:normAutofit/>
          </a:bodyPr>
          <a:lstStyle/>
          <a:p>
            <a:r>
              <a:rPr lang="en-US" altLang="zh-CN" dirty="0"/>
              <a:t>2021</a:t>
            </a:r>
            <a:r>
              <a:rPr lang="zh-CN" altLang="en-US" dirty="0"/>
              <a:t>全年营收</a:t>
            </a:r>
            <a:r>
              <a:rPr lang="zh-CN" altLang="en-US" i="1" dirty="0"/>
              <a:t>大涨</a:t>
            </a:r>
            <a:r>
              <a:rPr lang="en-US" altLang="zh-CN" dirty="0"/>
              <a:t>119%</a:t>
            </a:r>
            <a:r>
              <a:rPr lang="zh-CN" altLang="en-US" dirty="0"/>
              <a:t>达</a:t>
            </a:r>
            <a:r>
              <a:rPr lang="en-US" altLang="zh-CN" dirty="0"/>
              <a:t>29.59</a:t>
            </a:r>
            <a:r>
              <a:rPr lang="zh-CN" altLang="en-US" dirty="0"/>
              <a:t>亿人民币；四季度月活用户突破</a:t>
            </a:r>
            <a:r>
              <a:rPr lang="en-US" altLang="zh-CN" dirty="0"/>
              <a:t>1</a:t>
            </a:r>
            <a:r>
              <a:rPr lang="zh-CN" altLang="en-US" dirty="0"/>
              <a:t>亿，付费用户增长</a:t>
            </a:r>
            <a:r>
              <a:rPr lang="en-US" altLang="zh-CN" dirty="0"/>
              <a:t>102%</a:t>
            </a:r>
            <a:r>
              <a:rPr lang="zh-CN" altLang="en-US" dirty="0"/>
              <a:t>达</a:t>
            </a:r>
            <a:r>
              <a:rPr lang="en-US" altLang="zh-CN" dirty="0"/>
              <a:t>610</a:t>
            </a:r>
            <a:r>
              <a:rPr lang="zh-CN" altLang="en-US" dirty="0"/>
              <a:t>万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营收结构显著变化</a:t>
            </a:r>
            <a:endParaRPr lang="en-US" altLang="zh-CN" dirty="0"/>
          </a:p>
          <a:p>
            <a:pPr lvl="1"/>
            <a:r>
              <a:rPr lang="en-US" altLang="zh-CN" dirty="0"/>
              <a:t>2019 – </a:t>
            </a:r>
            <a:r>
              <a:rPr lang="zh-CN" altLang="en-US" dirty="0"/>
              <a:t>广告</a:t>
            </a:r>
            <a:r>
              <a:rPr lang="en-US" altLang="zh-CN" dirty="0"/>
              <a:t>86.1%</a:t>
            </a:r>
            <a:r>
              <a:rPr lang="zh-CN" altLang="en-US" dirty="0"/>
              <a:t>，会员</a:t>
            </a:r>
            <a:r>
              <a:rPr lang="en-US" altLang="zh-CN" dirty="0"/>
              <a:t>13.1%</a:t>
            </a:r>
            <a:r>
              <a:rPr lang="zh-CN" altLang="en-US" dirty="0"/>
              <a:t>，商业化解决方案</a:t>
            </a:r>
            <a:r>
              <a:rPr lang="en-US" altLang="zh-CN" dirty="0"/>
              <a:t>0.1%</a:t>
            </a:r>
          </a:p>
          <a:p>
            <a:pPr lvl="1"/>
            <a:r>
              <a:rPr lang="en-US" altLang="zh-CN" dirty="0"/>
              <a:t>2021 – </a:t>
            </a:r>
            <a:r>
              <a:rPr lang="zh-CN" altLang="en-US" dirty="0"/>
              <a:t>广告</a:t>
            </a:r>
            <a:r>
              <a:rPr lang="en-US" altLang="zh-CN" dirty="0"/>
              <a:t>37%</a:t>
            </a:r>
            <a:r>
              <a:rPr lang="zh-CN" altLang="en-US" dirty="0"/>
              <a:t>，会员</a:t>
            </a:r>
            <a:r>
              <a:rPr lang="en-US" altLang="zh-CN" dirty="0"/>
              <a:t>21%</a:t>
            </a:r>
            <a:r>
              <a:rPr lang="zh-CN" altLang="en-US" dirty="0"/>
              <a:t>，</a:t>
            </a:r>
            <a:r>
              <a:rPr lang="zh-CN" altLang="en-US" dirty="0">
                <a:solidFill>
                  <a:srgbClr val="FF0000"/>
                </a:solidFill>
              </a:rPr>
              <a:t>商业化解决方案</a:t>
            </a:r>
            <a:r>
              <a:rPr lang="en-US" altLang="zh-CN" dirty="0">
                <a:solidFill>
                  <a:srgbClr val="FF0000"/>
                </a:solidFill>
              </a:rPr>
              <a:t>36%</a:t>
            </a:r>
          </a:p>
          <a:p>
            <a:endParaRPr lang="en-US" altLang="zh-CN" sz="100" dirty="0"/>
          </a:p>
          <a:p>
            <a:r>
              <a:rPr lang="zh-CN" altLang="en-US" dirty="0"/>
              <a:t>财报公布后大跌</a:t>
            </a:r>
            <a:r>
              <a:rPr lang="en-US" altLang="zh-CN" dirty="0"/>
              <a:t>12%</a:t>
            </a:r>
          </a:p>
          <a:p>
            <a:pPr lvl="1"/>
            <a:r>
              <a:rPr lang="en-US" altLang="zh-CN" dirty="0"/>
              <a:t>2021</a:t>
            </a:r>
            <a:r>
              <a:rPr lang="zh-CN" altLang="en-US" dirty="0"/>
              <a:t>年毛利率</a:t>
            </a:r>
            <a:r>
              <a:rPr lang="en-US" altLang="zh-CN" dirty="0"/>
              <a:t>15.54</a:t>
            </a:r>
            <a:r>
              <a:rPr lang="zh-CN" altLang="en-US" dirty="0"/>
              <a:t>亿人民币，销售费用</a:t>
            </a:r>
            <a:r>
              <a:rPr lang="en-US" altLang="zh-CN" dirty="0"/>
              <a:t>16.35</a:t>
            </a:r>
            <a:r>
              <a:rPr lang="zh-CN" altLang="en-US" dirty="0"/>
              <a:t>亿</a:t>
            </a:r>
            <a:endParaRPr lang="en-US" altLang="zh-CN" dirty="0"/>
          </a:p>
          <a:p>
            <a:pPr lvl="1"/>
            <a:r>
              <a:rPr lang="zh-CN" altLang="en-US" dirty="0"/>
              <a:t>付费用户转化率</a:t>
            </a:r>
            <a:r>
              <a:rPr lang="en-US" altLang="zh-CN" dirty="0"/>
              <a:t>5.9%</a:t>
            </a:r>
            <a:r>
              <a:rPr lang="zh-CN" altLang="en-US" dirty="0"/>
              <a:t>，</a:t>
            </a:r>
            <a:r>
              <a:rPr lang="en-US" altLang="zh-CN" dirty="0"/>
              <a:t>B</a:t>
            </a:r>
            <a:r>
              <a:rPr lang="zh-CN" altLang="en-US" dirty="0"/>
              <a:t>站</a:t>
            </a:r>
            <a:r>
              <a:rPr lang="en-US" altLang="zh-CN" dirty="0"/>
              <a:t>9%</a:t>
            </a:r>
            <a:r>
              <a:rPr lang="zh-CN" altLang="en-US" dirty="0"/>
              <a:t>，</a:t>
            </a:r>
            <a:r>
              <a:rPr lang="en-US" altLang="zh-CN" dirty="0"/>
              <a:t>QQ</a:t>
            </a:r>
            <a:r>
              <a:rPr lang="zh-CN" altLang="en-US" dirty="0"/>
              <a:t>音乐</a:t>
            </a:r>
            <a:r>
              <a:rPr lang="en-US" altLang="zh-CN" dirty="0"/>
              <a:t>11.2%</a:t>
            </a:r>
          </a:p>
          <a:p>
            <a:pPr lvl="1"/>
            <a:r>
              <a:rPr lang="zh-CN" altLang="en-US" dirty="0"/>
              <a:t>“阉割版起点中文网 </a:t>
            </a:r>
            <a:r>
              <a:rPr lang="en-US" altLang="zh-CN" dirty="0"/>
              <a:t>vs. </a:t>
            </a:r>
            <a:r>
              <a:rPr lang="zh-CN" altLang="en-US" dirty="0"/>
              <a:t>很像</a:t>
            </a:r>
            <a:r>
              <a:rPr lang="en-US" altLang="zh-CN" dirty="0"/>
              <a:t>B</a:t>
            </a:r>
            <a:r>
              <a:rPr lang="zh-CN" altLang="en-US" dirty="0"/>
              <a:t>站知识区”</a:t>
            </a:r>
            <a:endParaRPr lang="en-US" altLang="zh-CN" dirty="0"/>
          </a:p>
          <a:p>
            <a:endParaRPr lang="zh-CN" altLang="en-US" sz="100" dirty="0"/>
          </a:p>
          <a:p>
            <a:r>
              <a:rPr lang="zh-CN" altLang="en-US" dirty="0"/>
              <a:t>其它“离谱”消息</a:t>
            </a:r>
            <a:endParaRPr lang="en-US" altLang="zh-CN" dirty="0"/>
          </a:p>
          <a:p>
            <a:pPr lvl="1"/>
            <a:r>
              <a:rPr lang="zh-CN" altLang="en-US" dirty="0"/>
              <a:t>申请“</a:t>
            </a:r>
            <a:r>
              <a:rPr lang="en-US" altLang="zh-CN" dirty="0"/>
              <a:t>B</a:t>
            </a:r>
            <a:r>
              <a:rPr lang="zh-CN" altLang="en-US" dirty="0"/>
              <a:t>乎”商标被拒 </a:t>
            </a:r>
            <a:r>
              <a:rPr lang="en-US" altLang="zh-CN" dirty="0"/>
              <a:t>- </a:t>
            </a:r>
            <a:r>
              <a:rPr lang="zh-CN" altLang="en-US" dirty="0"/>
              <a:t>社区价值观有偏差（有台味儿）</a:t>
            </a:r>
            <a:endParaRPr lang="en-US" altLang="zh-CN" dirty="0"/>
          </a:p>
          <a:p>
            <a:pPr lvl="1"/>
            <a:r>
              <a:rPr lang="zh-CN" altLang="en-US" dirty="0"/>
              <a:t>据信知乎将放弃视频区，官方“</a:t>
            </a:r>
            <a:r>
              <a:rPr lang="en-US" altLang="zh-CN" dirty="0"/>
              <a:t>MCN</a:t>
            </a:r>
            <a:r>
              <a:rPr lang="zh-CN" altLang="en-US" dirty="0"/>
              <a:t>”通知博主团队已解散</a:t>
            </a:r>
            <a:endParaRPr lang="en-US" altLang="zh-CN" dirty="0"/>
          </a:p>
          <a:p>
            <a:pPr lvl="1"/>
            <a:r>
              <a:rPr lang="zh-CN" altLang="en-US" i="1" dirty="0"/>
              <a:t>原因：放弃高端 </a:t>
            </a:r>
            <a:r>
              <a:rPr lang="en-US" altLang="zh-CN" i="1" dirty="0"/>
              <a:t>– </a:t>
            </a:r>
            <a:r>
              <a:rPr lang="zh-CN" altLang="en-US" i="1" dirty="0"/>
              <a:t>缺一流人才 </a:t>
            </a:r>
            <a:r>
              <a:rPr lang="en-US" altLang="zh-CN" i="1" dirty="0"/>
              <a:t>– </a:t>
            </a:r>
            <a:r>
              <a:rPr lang="zh-CN" altLang="en-US" i="1" dirty="0"/>
              <a:t>变现能力不足（负循环）</a:t>
            </a:r>
            <a:endParaRPr lang="en-US" altLang="zh-CN" i="1" dirty="0"/>
          </a:p>
        </p:txBody>
      </p:sp>
    </p:spTree>
    <p:extLst>
      <p:ext uri="{BB962C8B-B14F-4D97-AF65-F5344CB8AC3E}">
        <p14:creationId xmlns:p14="http://schemas.microsoft.com/office/powerpoint/2010/main" val="2827071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AB4F9A-2CB4-4A3D-A503-A9D32A583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722" y="365127"/>
            <a:ext cx="8567530" cy="867326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后续预告：大平台笼罩下如何发掘创新创业机遇？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A83788-4D4D-4AAF-9730-DE7D4FA0D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" y="1311964"/>
            <a:ext cx="5572539" cy="5456583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BATJ</a:t>
            </a:r>
            <a:r>
              <a:rPr lang="zh-CN" altLang="en-US" sz="2400" dirty="0"/>
              <a:t>，</a:t>
            </a:r>
            <a:r>
              <a:rPr lang="en-US" altLang="zh-CN" sz="2400" dirty="0"/>
              <a:t>TMDP</a:t>
            </a:r>
            <a:r>
              <a:rPr lang="zh-CN" altLang="en-US" sz="2400" dirty="0"/>
              <a:t>为代表的各领域平台的壮大成熟增大了后续的创新创业的难度</a:t>
            </a:r>
            <a:endParaRPr lang="en-US" altLang="zh-CN" sz="2400" dirty="0"/>
          </a:p>
          <a:p>
            <a:pPr lvl="1"/>
            <a:r>
              <a:rPr lang="zh-CN" altLang="en-US" sz="2000" dirty="0"/>
              <a:t>平台与免费模式下的导流、补贴、跟进</a:t>
            </a:r>
            <a:endParaRPr lang="en-US" altLang="zh-CN" sz="2000" dirty="0"/>
          </a:p>
          <a:p>
            <a:pPr lvl="2"/>
            <a:r>
              <a:rPr lang="zh-CN" altLang="en-US" sz="1800" dirty="0"/>
              <a:t>以及属于先发者的额外技术、资金、社会关系优势</a:t>
            </a:r>
            <a:endParaRPr lang="en-US" altLang="zh-CN" sz="1800" dirty="0"/>
          </a:p>
          <a:p>
            <a:endParaRPr lang="en-US" altLang="zh-CN" sz="400" dirty="0"/>
          </a:p>
          <a:p>
            <a:r>
              <a:rPr lang="zh-CN" altLang="en-US" sz="2400" dirty="0"/>
              <a:t>机遇何在？</a:t>
            </a:r>
            <a:endParaRPr lang="en-US" altLang="zh-CN" sz="2400" dirty="0"/>
          </a:p>
          <a:p>
            <a:pPr lvl="1"/>
            <a:r>
              <a:rPr lang="zh-CN" altLang="en-US" sz="2000" dirty="0"/>
              <a:t>颠覆性的技术升级</a:t>
            </a:r>
            <a:endParaRPr lang="en-US" altLang="zh-CN" sz="2000" dirty="0"/>
          </a:p>
          <a:p>
            <a:pPr lvl="2"/>
            <a:r>
              <a:rPr lang="en-US" altLang="zh-CN" sz="1800" dirty="0"/>
              <a:t>5g</a:t>
            </a:r>
            <a:r>
              <a:rPr lang="zh-CN" altLang="en-US" sz="1800" dirty="0"/>
              <a:t>、大模型</a:t>
            </a:r>
            <a:endParaRPr lang="en-US" altLang="zh-CN" sz="1800" dirty="0"/>
          </a:p>
          <a:p>
            <a:pPr lvl="2"/>
            <a:r>
              <a:rPr lang="en-US" altLang="zh-CN" sz="1800" dirty="0"/>
              <a:t>“We tend to </a:t>
            </a:r>
            <a:r>
              <a:rPr lang="en-US" altLang="zh-CN" sz="1800" b="1" dirty="0"/>
              <a:t>overestimate the effect </a:t>
            </a:r>
            <a:r>
              <a:rPr lang="en-US" altLang="zh-CN" sz="1800" dirty="0"/>
              <a:t>of a technology </a:t>
            </a:r>
            <a:r>
              <a:rPr lang="en-US" altLang="zh-CN" sz="1800" b="1" dirty="0"/>
              <a:t>in the short run </a:t>
            </a:r>
            <a:r>
              <a:rPr lang="en-US" altLang="zh-CN" sz="1800" dirty="0"/>
              <a:t>and </a:t>
            </a:r>
            <a:r>
              <a:rPr lang="en-US" altLang="zh-CN" sz="1800" b="1" dirty="0"/>
              <a:t>underestimate the effect in the long run</a:t>
            </a:r>
            <a:r>
              <a:rPr lang="en-US" altLang="zh-CN" sz="1800" dirty="0"/>
              <a:t>”</a:t>
            </a:r>
          </a:p>
          <a:p>
            <a:pPr lvl="1"/>
            <a:r>
              <a:rPr lang="zh-CN" altLang="en-US" sz="2000" dirty="0"/>
              <a:t>更多赛道（领域）的开拓</a:t>
            </a:r>
            <a:endParaRPr lang="en-US" altLang="zh-CN" sz="2000" dirty="0"/>
          </a:p>
          <a:p>
            <a:pPr lvl="2"/>
            <a:r>
              <a:rPr lang="zh-CN" altLang="en-US" sz="1800" dirty="0"/>
              <a:t>对传统领域的“降维”：工业、金融、电力</a:t>
            </a:r>
            <a:endParaRPr lang="en-US" altLang="zh-CN" sz="1800" dirty="0"/>
          </a:p>
          <a:p>
            <a:pPr lvl="1"/>
            <a:r>
              <a:rPr lang="zh-CN" altLang="en-US" sz="2000" b="1" dirty="0"/>
              <a:t>极致的客户细分（更好的满足需要）</a:t>
            </a:r>
            <a:endParaRPr lang="en-US" altLang="zh-CN" sz="2000" b="1" dirty="0"/>
          </a:p>
          <a:p>
            <a:pPr lvl="2"/>
            <a:r>
              <a:rPr lang="zh-CN" altLang="en-US" sz="1800" b="1" dirty="0"/>
              <a:t>支撑原理：长尾商业模式</a:t>
            </a:r>
            <a:endParaRPr lang="en-US" altLang="zh-CN" sz="1800" b="1" dirty="0"/>
          </a:p>
          <a:p>
            <a:pPr lvl="3"/>
            <a:r>
              <a:rPr lang="zh-CN" altLang="en-US" b="1" dirty="0">
                <a:solidFill>
                  <a:srgbClr val="FF0000"/>
                </a:solidFill>
              </a:rPr>
              <a:t>长尾需要：独特主张以打动人心 </a:t>
            </a:r>
            <a:r>
              <a:rPr lang="en-US" altLang="zh-CN" b="1" dirty="0">
                <a:solidFill>
                  <a:srgbClr val="FF0000"/>
                </a:solidFill>
              </a:rPr>
              <a:t>– </a:t>
            </a:r>
            <a:r>
              <a:rPr lang="zh-CN" altLang="en-US" b="1" dirty="0">
                <a:solidFill>
                  <a:srgbClr val="FF0000"/>
                </a:solidFill>
              </a:rPr>
              <a:t>构建自己独创的价值流动与商业模式！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261041-B654-485E-906F-595CD7C69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538" y="1831845"/>
            <a:ext cx="3571462" cy="344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43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F31EB-198B-48F8-A67D-FE6A66C0F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我们想要的商业模式模型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F3BEB8-C9D7-4267-800A-89D01A168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i="1" dirty="0"/>
              <a:t>为何需要从商业模式开始：人人互联成本趋零导致的潜在用户群体变化以及已有业务的重组</a:t>
            </a:r>
            <a:endParaRPr lang="en-US" altLang="zh-CN" i="1" dirty="0"/>
          </a:p>
          <a:p>
            <a:endParaRPr lang="en-US" altLang="zh-CN" dirty="0"/>
          </a:p>
          <a:p>
            <a:r>
              <a:rPr lang="zh-CN" altLang="en-US" dirty="0"/>
              <a:t>目标</a:t>
            </a:r>
            <a:r>
              <a:rPr lang="en-US" altLang="zh-CN" dirty="0"/>
              <a:t>1</a:t>
            </a:r>
            <a:r>
              <a:rPr lang="zh-CN" altLang="en-US" dirty="0"/>
              <a:t>：人人都能理解，容易达成共识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目标</a:t>
            </a:r>
            <a:r>
              <a:rPr lang="en-US" altLang="zh-CN" dirty="0"/>
              <a:t>2</a:t>
            </a:r>
            <a:r>
              <a:rPr lang="zh-CN" altLang="en-US" dirty="0"/>
              <a:t>：易于建模和操作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目标</a:t>
            </a:r>
            <a:r>
              <a:rPr lang="en-US" altLang="zh-CN" dirty="0"/>
              <a:t>3</a:t>
            </a:r>
            <a:r>
              <a:rPr lang="zh-CN" altLang="en-US" dirty="0"/>
              <a:t>：依然具有分析复杂情况的能力</a:t>
            </a:r>
          </a:p>
        </p:txBody>
      </p:sp>
    </p:spTree>
    <p:extLst>
      <p:ext uri="{BB962C8B-B14F-4D97-AF65-F5344CB8AC3E}">
        <p14:creationId xmlns:p14="http://schemas.microsoft.com/office/powerpoint/2010/main" val="3427309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A5015E-DEB7-439C-9C9D-8D7EC6FF1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4">
            <a:extLst>
              <a:ext uri="{FF2B5EF4-FFF2-40B4-BE49-F238E27FC236}">
                <a16:creationId xmlns:a16="http://schemas.microsoft.com/office/drawing/2014/main" id="{68E407B8-248A-4A4F-BAA0-B81095B81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74" y="1040378"/>
            <a:ext cx="7649076" cy="4740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48FCCFB-C864-41B7-9A87-98FB13293E6D}"/>
              </a:ext>
            </a:extLst>
          </p:cNvPr>
          <p:cNvSpPr/>
          <p:nvPr/>
        </p:nvSpPr>
        <p:spPr>
          <a:xfrm>
            <a:off x="5506856" y="3434416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 err="1"/>
              <a:t>CHannels</a:t>
            </a:r>
            <a:br>
              <a:rPr lang="en-US" altLang="zh-CN" sz="1350" dirty="0"/>
            </a:br>
            <a:r>
              <a:rPr lang="zh-CN" altLang="en-US" sz="1350" dirty="0"/>
              <a:t>企业与其客户群体沟通、联系、传递价值主张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C03F721-F765-4B8C-8DCB-E0F9078E8184}"/>
              </a:ext>
            </a:extLst>
          </p:cNvPr>
          <p:cNvSpPr/>
          <p:nvPr/>
        </p:nvSpPr>
        <p:spPr>
          <a:xfrm>
            <a:off x="5520091" y="1700663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Customer Relationship </a:t>
            </a:r>
            <a:br>
              <a:rPr lang="en-US" altLang="zh-CN" sz="1350" dirty="0"/>
            </a:br>
            <a:r>
              <a:rPr lang="zh-CN" altLang="en-US" sz="1350" dirty="0"/>
              <a:t>企业针对客户群体建立的客户关系类型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2594EC7-297C-4464-9168-7710DF4F2888}"/>
              </a:ext>
            </a:extLst>
          </p:cNvPr>
          <p:cNvSpPr/>
          <p:nvPr/>
        </p:nvSpPr>
        <p:spPr>
          <a:xfrm>
            <a:off x="4015242" y="2359993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Value Proposition</a:t>
            </a:r>
            <a:br>
              <a:rPr lang="en-US" altLang="zh-CN" sz="1350" dirty="0"/>
            </a:br>
            <a:r>
              <a:rPr lang="zh-CN" altLang="en-US" sz="1350" dirty="0"/>
              <a:t>为客户群体提供能为其创造价值的产品与服务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340AF53-FF1D-42ED-9177-14FBCBC877E9}"/>
              </a:ext>
            </a:extLst>
          </p:cNvPr>
          <p:cNvSpPr/>
          <p:nvPr/>
        </p:nvSpPr>
        <p:spPr>
          <a:xfrm>
            <a:off x="7024941" y="2336372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Customer</a:t>
            </a:r>
            <a:br>
              <a:rPr lang="en-US" altLang="zh-CN" sz="1350" dirty="0"/>
            </a:br>
            <a:r>
              <a:rPr lang="en-US" altLang="zh-CN" sz="1350" dirty="0"/>
              <a:t>Segments</a:t>
            </a:r>
            <a:br>
              <a:rPr lang="en-US" altLang="zh-CN" sz="1350" dirty="0"/>
            </a:br>
            <a:r>
              <a:rPr lang="zh-CN" altLang="en-US" sz="1350" dirty="0"/>
              <a:t>企业想要获得的和期望服务的目标机构与人群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D309210-62AB-4633-89EA-FAB20E415809}"/>
              </a:ext>
            </a:extLst>
          </p:cNvPr>
          <p:cNvSpPr/>
          <p:nvPr/>
        </p:nvSpPr>
        <p:spPr>
          <a:xfrm>
            <a:off x="5827198" y="4599833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Revenue</a:t>
            </a:r>
            <a:br>
              <a:rPr lang="en-US" altLang="zh-CN" sz="1350" dirty="0"/>
            </a:br>
            <a:r>
              <a:rPr lang="en-US" altLang="zh-CN" sz="1350" dirty="0"/>
              <a:t>Streams</a:t>
            </a:r>
            <a:br>
              <a:rPr lang="en-US" altLang="zh-CN" sz="1350" dirty="0"/>
            </a:br>
            <a:r>
              <a:rPr lang="zh-CN" altLang="en-US" sz="1350" dirty="0"/>
              <a:t>企业从客户群体获得的现金收益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EE475B7-EE88-4C46-9561-6B9164FE8BC0}"/>
              </a:ext>
            </a:extLst>
          </p:cNvPr>
          <p:cNvSpPr/>
          <p:nvPr/>
        </p:nvSpPr>
        <p:spPr>
          <a:xfrm>
            <a:off x="2493547" y="3434416"/>
            <a:ext cx="1386038" cy="11004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Key</a:t>
            </a:r>
            <a:br>
              <a:rPr lang="en-US" altLang="zh-CN" sz="1350" dirty="0"/>
            </a:br>
            <a:r>
              <a:rPr lang="en-US" altLang="zh-CN" sz="1350" dirty="0"/>
              <a:t>Resources</a:t>
            </a:r>
            <a:br>
              <a:rPr lang="en-US" altLang="zh-CN" sz="1350" dirty="0"/>
            </a:br>
            <a:r>
              <a:rPr lang="zh-CN" altLang="en-US" sz="1350" dirty="0"/>
              <a:t>保证商业模式顺利运行所需的最重要的资产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026F0B7-145D-4434-AD00-9869EEC087CE}"/>
              </a:ext>
            </a:extLst>
          </p:cNvPr>
          <p:cNvSpPr/>
          <p:nvPr/>
        </p:nvSpPr>
        <p:spPr>
          <a:xfrm>
            <a:off x="2493547" y="1719469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Key</a:t>
            </a:r>
            <a:br>
              <a:rPr lang="en-US" altLang="zh-CN" sz="1350" dirty="0"/>
            </a:br>
            <a:r>
              <a:rPr lang="en-US" altLang="zh-CN" sz="1350" dirty="0"/>
              <a:t>Activities</a:t>
            </a:r>
            <a:br>
              <a:rPr lang="en-US" altLang="zh-CN" sz="1350" dirty="0"/>
            </a:br>
            <a:r>
              <a:rPr lang="zh-CN" altLang="en-US" sz="1350" dirty="0"/>
              <a:t>保证商业模式顺利运行所需做的最重要的事情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1DC09CE-B67A-4D40-B41D-A2304C5FDDF3}"/>
              </a:ext>
            </a:extLst>
          </p:cNvPr>
          <p:cNvSpPr/>
          <p:nvPr/>
        </p:nvSpPr>
        <p:spPr>
          <a:xfrm>
            <a:off x="992161" y="2347960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Key</a:t>
            </a:r>
            <a:br>
              <a:rPr lang="en-US" altLang="zh-CN" sz="1350" dirty="0"/>
            </a:br>
            <a:r>
              <a:rPr lang="en-US" altLang="zh-CN" sz="1350" dirty="0"/>
              <a:t>Partnership</a:t>
            </a:r>
            <a:br>
              <a:rPr lang="en-US" altLang="zh-CN" sz="1350" dirty="0"/>
            </a:br>
            <a:r>
              <a:rPr lang="zh-CN" altLang="en-US" sz="1350" dirty="0"/>
              <a:t>保证商业模式顺利运行的供应商与合作伙伴网络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ED4AB5D-5FFA-4DD2-A5E4-827A9CEA1447}"/>
              </a:ext>
            </a:extLst>
          </p:cNvPr>
          <p:cNvSpPr/>
          <p:nvPr/>
        </p:nvSpPr>
        <p:spPr>
          <a:xfrm>
            <a:off x="2486325" y="4599833"/>
            <a:ext cx="1386038" cy="1074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Cost</a:t>
            </a:r>
            <a:br>
              <a:rPr lang="en-US" altLang="zh-CN" sz="1350" dirty="0"/>
            </a:br>
            <a:r>
              <a:rPr lang="en-US" altLang="zh-CN" sz="1350" dirty="0"/>
              <a:t>Structure</a:t>
            </a:r>
            <a:br>
              <a:rPr lang="en-US" altLang="zh-CN" sz="1350" dirty="0"/>
            </a:br>
            <a:r>
              <a:rPr lang="zh-CN" altLang="en-US" sz="1350" dirty="0"/>
              <a:t>运营一个商业模式所发生的全部成本</a:t>
            </a:r>
          </a:p>
        </p:txBody>
      </p:sp>
    </p:spTree>
    <p:extLst>
      <p:ext uri="{BB962C8B-B14F-4D97-AF65-F5344CB8AC3E}">
        <p14:creationId xmlns:p14="http://schemas.microsoft.com/office/powerpoint/2010/main" val="3251702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</TotalTime>
  <Words>4066</Words>
  <Application>Microsoft Office PowerPoint</Application>
  <PresentationFormat>全屏显示(4:3)</PresentationFormat>
  <Paragraphs>249</Paragraphs>
  <Slides>20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lucida Grande</vt:lpstr>
      <vt:lpstr>等线</vt:lpstr>
      <vt:lpstr>宋体</vt:lpstr>
      <vt:lpstr>Arial</vt:lpstr>
      <vt:lpstr>Calibri</vt:lpstr>
      <vt:lpstr>Calibri Light</vt:lpstr>
      <vt:lpstr>Garamond</vt:lpstr>
      <vt:lpstr>Office 主题​​</vt:lpstr>
      <vt:lpstr>Visio</vt:lpstr>
      <vt:lpstr>第二章：商业模式画布 – 感性端</vt:lpstr>
      <vt:lpstr>复习：需求的两个维度</vt:lpstr>
      <vt:lpstr>复习：《需求与商业模式创新》课程结构</vt:lpstr>
      <vt:lpstr>复习 – 多边与免费商业模式</vt:lpstr>
      <vt:lpstr>知乎的“诱饵”与“陷阱”</vt:lpstr>
      <vt:lpstr>知乎现状</vt:lpstr>
      <vt:lpstr>后续预告：大平台笼罩下如何发掘创新创业机遇？</vt:lpstr>
      <vt:lpstr>我们想要的商业模式模型</vt:lpstr>
      <vt:lpstr>PowerPoint 演示文稿</vt:lpstr>
      <vt:lpstr>客户细分 Customer Segments</vt:lpstr>
      <vt:lpstr>CS的进一步讨论</vt:lpstr>
      <vt:lpstr>价值主张 Value Proposition</vt:lpstr>
      <vt:lpstr>VP的进一步讨论</vt:lpstr>
      <vt:lpstr>渠道通路 CHannels</vt:lpstr>
      <vt:lpstr>客户关系 Customer Relationship</vt:lpstr>
      <vt:lpstr>收入来源 Revenue Streams</vt:lpstr>
      <vt:lpstr>PowerPoint 演示文稿</vt:lpstr>
      <vt:lpstr>CH的进一步讨论 – 无处不在的渠道</vt:lpstr>
      <vt:lpstr>R$的进一步讨论</vt:lpstr>
      <vt:lpstr>大作业概述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第二章：商业模式画布 – 情感端</dc:title>
  <dc:creator>Hongyu Kuang</dc:creator>
  <cp:lastModifiedBy>Hongyu Kuang</cp:lastModifiedBy>
  <cp:revision>48</cp:revision>
  <dcterms:created xsi:type="dcterms:W3CDTF">2021-03-14T18:29:30Z</dcterms:created>
  <dcterms:modified xsi:type="dcterms:W3CDTF">2023-09-27T22:05:52Z</dcterms:modified>
</cp:coreProperties>
</file>

<file path=docProps/thumbnail.jpeg>
</file>